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7" r:id="rId3"/>
    <p:sldId id="309" r:id="rId4"/>
    <p:sldId id="310" r:id="rId5"/>
    <p:sldId id="312" r:id="rId6"/>
    <p:sldId id="311"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394" r:id="rId89"/>
    <p:sldId id="26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309"/>
            <p14:sldId id="310"/>
            <p14:sldId id="312"/>
            <p14:sldId id="311"/>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Lst>
        </p14:section>
        <p14:section name="Untitled Section" id="{034719E0-9609-4B12-8514-095441BDE95D}">
          <p14:sldIdLst>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04-Apr-23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89</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04-Apr-23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04-Apr-23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04-Apr-23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geeksforgeeks.org/unit-testing-software-testing/"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knowledgehut.com/project-management/pmp-certification-training"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reciprocity.com/resources/what-is-a-risk-management-plan/"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amwork.com/project-management-guide/project-objective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amwork.com/project-management-software/gantt-char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reciprocity.com/blog/what-is-cyber-insurance-and-is-it-worth-the-cost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elsatar.blog/2017/11/20/the-successful-failure-of-the-software-project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b="1" dirty="0" smtClean="0">
                <a:solidFill>
                  <a:srgbClr val="FF0000"/>
                </a:solidFill>
              </a:rPr>
              <a:t>SOFTWARE ENGINEERING</a:t>
            </a:r>
            <a:r>
              <a:rPr lang="en-US" b="1" dirty="0">
                <a:solidFill>
                  <a:srgbClr val="FF0000"/>
                </a:solidFill>
              </a:rPr>
              <a:t> </a:t>
            </a:r>
            <a:r>
              <a:rPr lang="en-US" b="1" dirty="0" smtClean="0">
                <a:solidFill>
                  <a:srgbClr val="00B050"/>
                </a:solidFill>
              </a:rPr>
              <a:t/>
            </a:r>
            <a:br>
              <a:rPr lang="en-US" b="1" dirty="0" smtClean="0">
                <a:solidFill>
                  <a:srgbClr val="00B050"/>
                </a:solidFill>
              </a:rPr>
            </a:br>
            <a:r>
              <a:rPr lang="en-US" b="1" dirty="0" smtClean="0">
                <a:solidFill>
                  <a:srgbClr val="C00000"/>
                </a:solidFill>
              </a:rPr>
              <a:t>II </a:t>
            </a:r>
            <a:r>
              <a:rPr lang="en-US" b="1" dirty="0" smtClean="0">
                <a:solidFill>
                  <a:srgbClr val="C00000"/>
                </a:solidFill>
              </a:rPr>
              <a:t>BCA  </a:t>
            </a:r>
            <a:r>
              <a:rPr lang="en-US" b="1" dirty="0" smtClean="0">
                <a:solidFill>
                  <a:srgbClr val="C00000"/>
                </a:solidFill>
              </a:rPr>
              <a:t>EVEN SEM</a:t>
            </a:r>
            <a:br>
              <a:rPr lang="en-US" b="1" dirty="0" smtClean="0">
                <a:solidFill>
                  <a:srgbClr val="C00000"/>
                </a:solidFill>
              </a:rPr>
            </a:br>
            <a:r>
              <a:rPr lang="en-US" b="1" dirty="0" smtClean="0">
                <a:solidFill>
                  <a:srgbClr val="C00000"/>
                </a:solidFill>
              </a:rPr>
              <a:t>UNIT V</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10000"/>
          </a:bodyPr>
          <a:lstStyle/>
          <a:p>
            <a:pPr algn="just">
              <a:lnSpc>
                <a:spcPct val="150000"/>
              </a:lnSpc>
            </a:pPr>
            <a:r>
              <a:rPr lang="en-US" sz="2400" b="1" dirty="0"/>
              <a:t>1. Project risks:</a:t>
            </a:r>
            <a:r>
              <a:rPr lang="en-US" sz="2400" dirty="0"/>
              <a:t> Project risks concern differ forms of budgetary, schedule, personnel, resource, and customer-related problems. A vital project risk is schedule slippage. Since the software is intangible, it is very tough to monitor and control a software project. It is very tough to control something which cannot be identified. For any manufacturing program, such as the manufacturing of cars, the plan executive can recognize the product taking shape.</a:t>
            </a:r>
          </a:p>
          <a:p>
            <a:pPr algn="just">
              <a:lnSpc>
                <a:spcPct val="150000"/>
              </a:lnSpc>
            </a:pPr>
            <a:r>
              <a:rPr lang="en-US" sz="2400" b="1" dirty="0"/>
              <a:t>2. Technical risks:</a:t>
            </a:r>
            <a:r>
              <a:rPr lang="en-US" sz="2400" dirty="0"/>
              <a:t> Technical risks concern potential method, implementation, interfacing, testing, and maintenance issue. It also consists of an ambiguous specification, incomplete specification, changing specification, technical uncertainty, and technical obsolescence. Most technical risks appear due to the development team's insufficient knowledge about the project</a:t>
            </a:r>
            <a:r>
              <a:rPr lang="en-US" sz="2400" dirty="0" smtClean="0"/>
              <a:t>.</a:t>
            </a:r>
            <a:endParaRPr lang="en-US" sz="2400"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89" y="457221"/>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3501490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lgn="just">
              <a:lnSpc>
                <a:spcPct val="150000"/>
              </a:lnSpc>
            </a:pPr>
            <a:r>
              <a:rPr lang="en-US" sz="2400" b="1" dirty="0"/>
              <a:t>3. Business risks:</a:t>
            </a:r>
            <a:r>
              <a:rPr lang="en-US" sz="2400" dirty="0"/>
              <a:t> This type of risks contain risks of building an excellent product that no one need, losing budgetary or personnel commitments, etc.</a:t>
            </a:r>
            <a:endParaRPr lang="en-US" sz="2400"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89" y="457221"/>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1123574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Other risk categories</a:t>
            </a:r>
            <a:endParaRPr lang="en-US" sz="2400" dirty="0"/>
          </a:p>
          <a:p>
            <a:pPr algn="just">
              <a:lnSpc>
                <a:spcPct val="150000"/>
              </a:lnSpc>
            </a:pPr>
            <a:r>
              <a:rPr lang="en-US" sz="2400" b="1" dirty="0"/>
              <a:t>1. Known risks:</a:t>
            </a:r>
            <a:r>
              <a:rPr lang="en-US" sz="2400" dirty="0"/>
              <a:t> Those risks that can be uncovered after careful assessment of the project program, the business and technical environment in which the plan is being developed, and more reliable data sources (e.g., unrealistic delivery date)</a:t>
            </a:r>
          </a:p>
          <a:p>
            <a:pPr algn="just">
              <a:lnSpc>
                <a:spcPct val="150000"/>
              </a:lnSpc>
            </a:pPr>
            <a:r>
              <a:rPr lang="en-US" sz="2400" b="1" dirty="0"/>
              <a:t>2. Predictable risks:</a:t>
            </a:r>
            <a:r>
              <a:rPr lang="en-US" sz="2400" dirty="0"/>
              <a:t> Those risks that are hypothesized from previous project experience (e.g., past turnover)</a:t>
            </a:r>
          </a:p>
          <a:p>
            <a:pPr algn="just">
              <a:lnSpc>
                <a:spcPct val="150000"/>
              </a:lnSpc>
            </a:pPr>
            <a:r>
              <a:rPr lang="en-US" sz="2400" b="1" dirty="0"/>
              <a:t>3. Unpredictable risks:</a:t>
            </a:r>
            <a:r>
              <a:rPr lang="en-US" sz="2400" dirty="0"/>
              <a:t> Those risks that can and do occur, but are extremely tough to identify in advance.</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89" y="457221"/>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523484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Principle of Risk Management</a:t>
            </a:r>
          </a:p>
          <a:p>
            <a:pPr algn="just"/>
            <a:r>
              <a:rPr lang="en-US" sz="2400" b="1" dirty="0"/>
              <a:t>Global Perspective:</a:t>
            </a:r>
            <a:r>
              <a:rPr lang="en-US" sz="2400" dirty="0"/>
              <a:t> In this, we review the bigger system description, design, and implementation. We look at the chance and the impact the risk is going to have.</a:t>
            </a:r>
          </a:p>
          <a:p>
            <a:pPr algn="just"/>
            <a:r>
              <a:rPr lang="en-US" sz="2400" b="1" dirty="0"/>
              <a:t>Take a forward-looking view:</a:t>
            </a:r>
            <a:r>
              <a:rPr lang="en-US" sz="2400" dirty="0"/>
              <a:t> Consider the threat which may appear in the future and create future plans for directing the next events.</a:t>
            </a:r>
          </a:p>
          <a:p>
            <a:pPr algn="just"/>
            <a:r>
              <a:rPr lang="en-US" sz="2400" b="1" dirty="0"/>
              <a:t>Open Communication:</a:t>
            </a:r>
            <a:r>
              <a:rPr lang="en-US" sz="2400" dirty="0"/>
              <a:t> This is to allow the free flow of communications between the client and the team members so that they have certainty about the risks.</a:t>
            </a:r>
          </a:p>
          <a:p>
            <a:pPr algn="just"/>
            <a:r>
              <a:rPr lang="en-US" sz="2400" b="1" dirty="0"/>
              <a:t>Integrated management:</a:t>
            </a:r>
            <a:r>
              <a:rPr lang="en-US" sz="2400" dirty="0"/>
              <a:t> In this method risk management is made an integral part of project management.</a:t>
            </a:r>
          </a:p>
          <a:p>
            <a:pPr algn="just"/>
            <a:r>
              <a:rPr lang="en-US" sz="2400" b="1" dirty="0"/>
              <a:t>Continuous process:</a:t>
            </a:r>
            <a:r>
              <a:rPr lang="en-US" sz="2400" dirty="0"/>
              <a:t> In this phase, the risks are tracked continuously throughout the risk management paradigm.</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89" y="457221"/>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5300473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Basic principles of project scheduling</a:t>
            </a:r>
          </a:p>
          <a:p>
            <a:pPr>
              <a:lnSpc>
                <a:spcPct val="150000"/>
              </a:lnSpc>
            </a:pPr>
            <a:r>
              <a:rPr lang="en-US" sz="2400" b="1" i="1" dirty="0"/>
              <a:t>Software project scheduling </a:t>
            </a:r>
            <a:r>
              <a:rPr lang="en-US" sz="2400" dirty="0"/>
              <a:t>can be defined as an activity that distributes the estimated effort across the planned  project duration by allocating the effort to specific software engineering tasks. Simply one can say that project schedule is a tool which communicates</a:t>
            </a:r>
          </a:p>
          <a:p>
            <a:pPr>
              <a:lnSpc>
                <a:spcPct val="150000"/>
              </a:lnSpc>
            </a:pPr>
            <a:r>
              <a:rPr lang="en-US" sz="2400" dirty="0"/>
              <a:t>What works has to be performed.</a:t>
            </a:r>
          </a:p>
          <a:p>
            <a:pPr>
              <a:lnSpc>
                <a:spcPct val="150000"/>
              </a:lnSpc>
            </a:pPr>
            <a:r>
              <a:rPr lang="en-US" sz="2400" dirty="0"/>
              <a:t> Who will perform the work.</a:t>
            </a:r>
          </a:p>
          <a:p>
            <a:pPr>
              <a:lnSpc>
                <a:spcPct val="150000"/>
              </a:lnSpc>
            </a:pPr>
            <a:r>
              <a:rPr lang="en-US" sz="2400" dirty="0"/>
              <a:t> Time duration within which that work needs to be completed.</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1401481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r>
              <a:rPr lang="en-US" sz="2400" b="1" dirty="0"/>
              <a:t>Basic principles of project scheduling</a:t>
            </a:r>
          </a:p>
          <a:p>
            <a:pPr algn="just"/>
            <a:r>
              <a:rPr lang="en-US" sz="2400" dirty="0"/>
              <a:t>here are </a:t>
            </a:r>
            <a:r>
              <a:rPr lang="en-US" sz="2400" i="1" dirty="0"/>
              <a:t>seven principles</a:t>
            </a:r>
            <a:r>
              <a:rPr lang="en-US" sz="2400" dirty="0"/>
              <a:t> of software project scheduling :</a:t>
            </a:r>
          </a:p>
          <a:p>
            <a:pPr algn="just"/>
            <a:r>
              <a:rPr lang="en-US" sz="2400" b="1" dirty="0"/>
              <a:t>COMPARTMENTALIZATION :</a:t>
            </a:r>
            <a:endParaRPr lang="en-US" sz="2400" dirty="0"/>
          </a:p>
          <a:p>
            <a:pPr algn="just"/>
            <a:r>
              <a:rPr lang="en-US" sz="2400" dirty="0"/>
              <a:t>A given software project is compartmentalized into a number of manageable activities. The project is divided into a number of small tasks.</a:t>
            </a:r>
          </a:p>
          <a:p>
            <a:pPr algn="just"/>
            <a:r>
              <a:rPr lang="en-US" sz="2400" b="1" dirty="0"/>
              <a:t>INTERDEPENDENCY : </a:t>
            </a:r>
            <a:endParaRPr lang="en-US" sz="2400" dirty="0"/>
          </a:p>
          <a:p>
            <a:pPr algn="just"/>
            <a:r>
              <a:rPr lang="en-US" sz="2400" dirty="0"/>
              <a:t>Interdependent tasks are accomplished first. Certain tasks occur in sequence whereas other tasks occur in parallel. Therefore tasks which occur in sequence has to be performed in a sequential order since the output of one task will be the input of the next task. Other tasks can occur independently.</a:t>
            </a:r>
          </a:p>
          <a:p>
            <a:pPr algn="just"/>
            <a:r>
              <a:rPr lang="en-US" sz="2400" b="1" dirty="0"/>
              <a:t>TIME ALLOCATION :</a:t>
            </a:r>
            <a:endParaRPr lang="en-US" sz="2400" dirty="0"/>
          </a:p>
          <a:p>
            <a:pPr algn="just"/>
            <a:r>
              <a:rPr lang="en-US" sz="2400" dirty="0"/>
              <a:t>Each and every task has to be assigned a specific time period </a:t>
            </a:r>
            <a:r>
              <a:rPr lang="en-US" sz="2400" dirty="0" err="1"/>
              <a:t>i.e</a:t>
            </a:r>
            <a:r>
              <a:rPr lang="en-US" sz="2400" dirty="0"/>
              <a:t> a start date and a completion date based on whether the work will be performed in a full time or part time basis.</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9629678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lnSpcReduction="10000"/>
          </a:bodyPr>
          <a:lstStyle/>
          <a:p>
            <a:r>
              <a:rPr lang="en-US" sz="2400" b="1" dirty="0"/>
              <a:t>Basic principles of project scheduling</a:t>
            </a:r>
          </a:p>
          <a:p>
            <a:r>
              <a:rPr lang="en-US" sz="2400" b="1" dirty="0"/>
              <a:t>EFFORT VALIDATION :</a:t>
            </a:r>
            <a:endParaRPr lang="en-US" sz="2400" dirty="0"/>
          </a:p>
          <a:p>
            <a:r>
              <a:rPr lang="en-US" sz="2400" dirty="0"/>
              <a:t>Every project is assigned to a software team. The project manager has to make sure that the effort allocated should not be more than the number of people available to do the work.</a:t>
            </a:r>
          </a:p>
          <a:p>
            <a:r>
              <a:rPr lang="en-US" sz="2400" b="1" dirty="0"/>
              <a:t>DEFINED RESPONSIBILITIES :</a:t>
            </a:r>
            <a:endParaRPr lang="en-US" sz="2400" dirty="0"/>
          </a:p>
          <a:p>
            <a:r>
              <a:rPr lang="en-US" sz="2400" dirty="0"/>
              <a:t>Each of the scheduled task is assigned to a specific member of  the software team.</a:t>
            </a:r>
          </a:p>
          <a:p>
            <a:r>
              <a:rPr lang="en-US" sz="2400" b="1" dirty="0"/>
              <a:t>DEFINED OUTCOMES :</a:t>
            </a:r>
            <a:endParaRPr lang="en-US" sz="2400" dirty="0"/>
          </a:p>
          <a:p>
            <a:r>
              <a:rPr lang="en-US" sz="2400" dirty="0"/>
              <a:t>Each task has a defined outcome. Work product is the outcome of a software project.</a:t>
            </a:r>
          </a:p>
          <a:p>
            <a:r>
              <a:rPr lang="en-US" sz="2400" b="1" dirty="0"/>
              <a:t>DEFINED MILESTONES :</a:t>
            </a:r>
            <a:endParaRPr lang="en-US" sz="2400" dirty="0"/>
          </a:p>
          <a:p>
            <a:r>
              <a:rPr lang="en-US" sz="2400" dirty="0"/>
              <a:t>Every task is associated with a milestone. A milestone is an action or event marking a significant change in development process.</a:t>
            </a:r>
          </a:p>
          <a:p>
            <a:r>
              <a:rPr lang="en-US" sz="2400" dirty="0"/>
              <a:t>These are the seven basic principles that guide software project scheduling.</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7911439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lnSpcReduction="10000"/>
          </a:bodyPr>
          <a:lstStyle/>
          <a:p>
            <a:r>
              <a:rPr lang="en-US" sz="2400" b="1" dirty="0"/>
              <a:t>Basic principles of project scheduling</a:t>
            </a:r>
          </a:p>
          <a:p>
            <a:r>
              <a:rPr lang="en-US" sz="2400" b="1" dirty="0"/>
              <a:t>EFFORT VALIDATION :</a:t>
            </a:r>
            <a:endParaRPr lang="en-US" sz="2400" dirty="0"/>
          </a:p>
          <a:p>
            <a:r>
              <a:rPr lang="en-US" sz="2400" dirty="0"/>
              <a:t>Every project is assigned to a software team. The project manager has to make sure that the effort allocated should not be more than the number of people available to do the work.</a:t>
            </a:r>
          </a:p>
          <a:p>
            <a:r>
              <a:rPr lang="en-US" sz="2400" b="1" dirty="0"/>
              <a:t>DEFINED RESPONSIBILITIES :</a:t>
            </a:r>
            <a:endParaRPr lang="en-US" sz="2400" dirty="0"/>
          </a:p>
          <a:p>
            <a:r>
              <a:rPr lang="en-US" sz="2400" dirty="0"/>
              <a:t>Each of the scheduled task is assigned to a specific member of  the software team.</a:t>
            </a:r>
          </a:p>
          <a:p>
            <a:r>
              <a:rPr lang="en-US" sz="2400" b="1" dirty="0"/>
              <a:t>DEFINED OUTCOMES :</a:t>
            </a:r>
            <a:endParaRPr lang="en-US" sz="2400" dirty="0"/>
          </a:p>
          <a:p>
            <a:r>
              <a:rPr lang="en-US" sz="2400" dirty="0"/>
              <a:t>Each task has a defined outcome. Work product is the outcome of a software project.</a:t>
            </a:r>
          </a:p>
          <a:p>
            <a:r>
              <a:rPr lang="en-US" sz="2400" b="1" dirty="0"/>
              <a:t>DEFINED MILESTONES :</a:t>
            </a:r>
            <a:endParaRPr lang="en-US" sz="2400" dirty="0"/>
          </a:p>
          <a:p>
            <a:r>
              <a:rPr lang="en-US" sz="2400" dirty="0"/>
              <a:t>Every task is associated with a milestone. A milestone is an action or event marking a significant change in development process.</a:t>
            </a:r>
          </a:p>
          <a:p>
            <a:r>
              <a:rPr lang="en-US" sz="2400" dirty="0"/>
              <a:t>These are the seven basic principles that guide software project scheduling.</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4762144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fontAlgn="base"/>
            <a:r>
              <a:rPr lang="en-US" sz="2400" b="1" dirty="0"/>
              <a:t>Software Project Management (SPM</a:t>
            </a:r>
            <a:r>
              <a:rPr lang="en-US" sz="2400" b="1" dirty="0" smtClean="0"/>
              <a:t>)</a:t>
            </a:r>
          </a:p>
          <a:p>
            <a:pPr algn="just" fontAlgn="base"/>
            <a:r>
              <a:rPr lang="en-US" sz="2400" b="1" dirty="0"/>
              <a:t>Software Project Management (SPM)</a:t>
            </a:r>
            <a:r>
              <a:rPr lang="en-US" sz="2400" dirty="0"/>
              <a:t> is a proper way of planning and leading software projects. It is a part of project management in which software projects are planned, implemented, monitored, and controlled. </a:t>
            </a:r>
            <a:r>
              <a:rPr lang="en-US" sz="2400" b="1" dirty="0"/>
              <a:t>Need for Software Project Management:</a:t>
            </a:r>
            <a:r>
              <a:rPr lang="en-US" sz="2400" dirty="0"/>
              <a:t> Software is a non-physical product. Software development is a new stream in business and there is very little experience in building software products. Most of the software products are made to fit clients’ requirements. The most important is that the basic technology changes and advances so frequently and rapidly that experience of one product may not be applied to the other one. </a:t>
            </a:r>
            <a:endParaRPr lang="en-US" sz="24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7479375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fontAlgn="base"/>
            <a:r>
              <a:rPr lang="en-US" sz="2400" b="1" dirty="0"/>
              <a:t>Software Project Management (SPM</a:t>
            </a:r>
            <a:r>
              <a:rPr lang="en-US" sz="2400" b="1" dirty="0" smtClean="0"/>
              <a:t>)</a:t>
            </a:r>
          </a:p>
          <a:p>
            <a:pPr algn="just" fontAlgn="base"/>
            <a:r>
              <a:rPr lang="en-US" sz="2400" dirty="0"/>
              <a:t>Such type of business and environmental constraints increase risk in software development hence it is essential to manage software projects efficiently. It is necessary for an organization to deliver quality products, keep the cost within the client’s budget constrain and deliver the project as per schedule. Hence in order, software project management is necessary to incorporate user requirements along with budget and time constraints.</a:t>
            </a:r>
            <a:endParaRPr lang="en-US" sz="24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8838406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10000"/>
          </a:bodyPr>
          <a:lstStyle/>
          <a:p>
            <a:pPr algn="just">
              <a:lnSpc>
                <a:spcPct val="170000"/>
              </a:lnSpc>
            </a:pPr>
            <a:r>
              <a:rPr lang="en-US" b="1" dirty="0" smtClean="0">
                <a:solidFill>
                  <a:srgbClr val="00B050"/>
                </a:solidFill>
              </a:rPr>
              <a:t>Compare Reactive </a:t>
            </a:r>
            <a:r>
              <a:rPr lang="en-US" b="1" dirty="0">
                <a:solidFill>
                  <a:srgbClr val="00B050"/>
                </a:solidFill>
              </a:rPr>
              <a:t>and </a:t>
            </a:r>
            <a:r>
              <a:rPr lang="en-US" b="1" dirty="0" smtClean="0">
                <a:solidFill>
                  <a:srgbClr val="00B050"/>
                </a:solidFill>
              </a:rPr>
              <a:t>Proactive </a:t>
            </a:r>
            <a:r>
              <a:rPr lang="en-US" b="1" dirty="0">
                <a:solidFill>
                  <a:srgbClr val="00B050"/>
                </a:solidFill>
              </a:rPr>
              <a:t>R</a:t>
            </a:r>
            <a:r>
              <a:rPr lang="en-US" b="1" dirty="0" smtClean="0">
                <a:solidFill>
                  <a:srgbClr val="00B050"/>
                </a:solidFill>
              </a:rPr>
              <a:t>isk Strategies </a:t>
            </a:r>
            <a:r>
              <a:rPr lang="en-US" b="1" dirty="0">
                <a:solidFill>
                  <a:srgbClr val="FF0000"/>
                </a:solidFill>
              </a:rPr>
              <a:t>	</a:t>
            </a:r>
            <a:r>
              <a:rPr lang="en-US" b="1" dirty="0" smtClean="0">
                <a:solidFill>
                  <a:srgbClr val="FF0000"/>
                </a:solidFill>
              </a:rPr>
              <a:t>     </a:t>
            </a:r>
            <a:r>
              <a:rPr lang="en-US" b="1" u="sng" dirty="0" smtClean="0">
                <a:hlinkClick r:id="rId4"/>
              </a:rPr>
              <a:t> </a:t>
            </a:r>
            <a:r>
              <a:rPr lang="en-US" dirty="0"/>
              <a:t>The basics are simple. </a:t>
            </a:r>
            <a:r>
              <a:rPr lang="en-US" b="1" dirty="0"/>
              <a:t>Reactive</a:t>
            </a:r>
            <a:r>
              <a:rPr lang="en-US" dirty="0"/>
              <a:t> risk management tries to reduce the damage of potential threats and speed an organization’s recovery from them, but assumes that those threats will happen eventually. </a:t>
            </a:r>
            <a:r>
              <a:rPr lang="en-US" b="1" dirty="0"/>
              <a:t>Proactive</a:t>
            </a:r>
            <a:r>
              <a:rPr lang="en-US" dirty="0"/>
              <a:t> risk management identifies threats and aims to prevent those events from ever happening in the first place.</a:t>
            </a:r>
            <a:endParaRPr lang="en-US" dirty="0">
              <a:latin typeface="Times New Roman" pitchFamily="18" charset="0"/>
              <a:cs typeface="Times New Roman" pitchFamily="18" charset="0"/>
            </a:endParaRPr>
          </a:p>
        </p:txBody>
      </p:sp>
      <p:pic>
        <p:nvPicPr>
          <p:cNvPr id="4" name="Google Shape;15;p13"/>
          <p:cNvPicPr preferRelativeResize="0"/>
          <p:nvPr/>
        </p:nvPicPr>
        <p:blipFill rotWithShape="1">
          <a:blip r:embed="rId5">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fontAlgn="base"/>
            <a:r>
              <a:rPr lang="en-US" sz="2400" b="1" dirty="0"/>
              <a:t>Software Project Management consists of Several Different Types of Management:</a:t>
            </a:r>
          </a:p>
          <a:p>
            <a:pPr algn="just" fontAlgn="base"/>
            <a:r>
              <a:rPr lang="en-US" sz="2400" b="1" dirty="0"/>
              <a:t>Conflict Management:</a:t>
            </a:r>
            <a:r>
              <a:rPr lang="en-US" sz="2400" dirty="0"/>
              <a:t> Conflict management is the process to restrict the negative features of conflict while increasing the positive features of conflict. The goal of conflict management is to improve learning and group results including efficacy or performance in an organizational setting. Properly managed conflict can enhance group results.</a:t>
            </a:r>
          </a:p>
          <a:p>
            <a:pPr algn="just" fontAlgn="base"/>
            <a:r>
              <a:rPr lang="en-US" sz="2400" b="1" dirty="0"/>
              <a:t>Risk Management:</a:t>
            </a:r>
            <a:r>
              <a:rPr lang="en-US" sz="2400" dirty="0"/>
              <a:t> Risk management is the analysis and identification of risks that is followed by synchronized and economical implementation of resources to minimize, operate and control the possibility or effect of unfortunate events or to maximize the realization of opportunities.</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87880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a:bodyPr>
          <a:lstStyle/>
          <a:p>
            <a:pPr fontAlgn="base"/>
            <a:r>
              <a:rPr lang="en-US" sz="2400" b="1" dirty="0"/>
              <a:t>Software Project Management consists of Several Different Types of Management:</a:t>
            </a:r>
          </a:p>
          <a:p>
            <a:pPr algn="just" fontAlgn="base"/>
            <a:r>
              <a:rPr lang="en-US" sz="2400" b="1" dirty="0"/>
              <a:t>Requirement Management:</a:t>
            </a:r>
            <a:r>
              <a:rPr lang="en-US" sz="2400" dirty="0"/>
              <a:t> It is the process of analyzing, prioritizing, tracking, and documenting requirements and then supervising change and communicating to pertinent stakeholders. It is a continuous process during a project.</a:t>
            </a:r>
          </a:p>
          <a:p>
            <a:pPr algn="just" fontAlgn="base"/>
            <a:r>
              <a:rPr lang="en-US" sz="2400" b="1" dirty="0"/>
              <a:t>Change Management:</a:t>
            </a:r>
            <a:r>
              <a:rPr lang="en-US" sz="2400" dirty="0"/>
              <a:t> Change management is a systematic approach for dealing with the transition or transformation of an organization’s goals, processes, or technologies. The purpose of change management is to execute strategies for effecting change, controlling change, and helping people to adapt to change.</a:t>
            </a:r>
          </a:p>
          <a:p>
            <a:pPr algn="just" fontAlgn="base"/>
            <a:r>
              <a:rPr lang="en-US" sz="2400" b="1" dirty="0"/>
              <a:t>Software Configuration Management:</a:t>
            </a:r>
            <a:r>
              <a:rPr lang="en-US" sz="2400" dirty="0"/>
              <a:t> Software configuration management is the process of controlling and tracking changes in the software, part of the larger cross-disciplinary field of configuration management. Software configuration management includes revision control and the inauguration of baselines.</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0666524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lgn="just" fontAlgn="base"/>
            <a:r>
              <a:rPr lang="en-US" sz="2400" b="1" dirty="0"/>
              <a:t>Software Project Management consists of Several Different Types Release Management:</a:t>
            </a:r>
            <a:r>
              <a:rPr lang="en-US" sz="2400" dirty="0"/>
              <a:t> Release Management is the task of planning, controlling, and scheduling the build-in deploying releases. Release management ensures that the organization delivers new and enhanced services required by the customer while protecting the integrity of existing services.</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7680850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r>
              <a:rPr lang="en-US" sz="2400" b="1" dirty="0"/>
              <a:t>Earned Value Analysis in Project Management </a:t>
            </a:r>
            <a:r>
              <a:rPr lang="en-US" sz="2400" b="1" dirty="0" smtClean="0"/>
              <a:t>Method</a:t>
            </a:r>
          </a:p>
          <a:p>
            <a:pPr marL="0" indent="0">
              <a:buNone/>
            </a:pPr>
            <a:endParaRPr lang="en-US" sz="1200" b="1" dirty="0"/>
          </a:p>
          <a:p>
            <a:pPr algn="just"/>
            <a:r>
              <a:rPr lang="en-US" sz="2400" dirty="0"/>
              <a:t>Earned Value Analysis or Earned Value Management - EVM Analysis is an essential part of project management. The methodology allows project managers to measure the amount of work done by the team members and evaluate the value of that work. The analysis is made beyond the fundamental review of the cost and scheduled reports of the project management. It helps the managers to get a keen insight into the intensity of the progress that has been achieved. </a:t>
            </a:r>
          </a:p>
          <a:p>
            <a:pPr algn="just"/>
            <a:r>
              <a:rPr lang="en-US" sz="2400" dirty="0"/>
              <a:t>Project management is a scientific course that helps you quantify progress achieved in your project. It is a very objective method and measures performance based on scope, time and cost. If you want to learn in detail about Project management, check </a:t>
            </a:r>
            <a:r>
              <a:rPr lang="en-US" sz="2400" u="sng" dirty="0">
                <a:hlinkClick r:id="rId4"/>
              </a:rPr>
              <a:t>PMP course</a:t>
            </a:r>
            <a:r>
              <a:rPr lang="en-US" sz="2400" dirty="0"/>
              <a:t>, which will immensely help you learn more about earned value </a:t>
            </a:r>
            <a:r>
              <a:rPr lang="en-US" sz="2400" dirty="0" smtClean="0"/>
              <a:t>analysis.</a:t>
            </a:r>
            <a:endParaRPr lang="en-US" sz="2400" dirty="0"/>
          </a:p>
          <a:p>
            <a:endParaRPr lang="en-US" sz="2400" b="1" dirty="0"/>
          </a:p>
        </p:txBody>
      </p:sp>
      <p:pic>
        <p:nvPicPr>
          <p:cNvPr id="4" name="Google Shape;15;p13"/>
          <p:cNvPicPr preferRelativeResize="0"/>
          <p:nvPr/>
        </p:nvPicPr>
        <p:blipFill rotWithShape="1">
          <a:blip r:embed="rId5">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3859180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Earned Value Analysis in Project Management </a:t>
            </a:r>
            <a:r>
              <a:rPr lang="en-US" sz="2400" b="1" dirty="0" smtClean="0"/>
              <a:t>Method</a:t>
            </a:r>
          </a:p>
          <a:p>
            <a:pPr marL="0" indent="0">
              <a:buNone/>
            </a:pPr>
            <a:endParaRPr lang="en-US" sz="1200" b="1" dirty="0"/>
          </a:p>
          <a:p>
            <a:pPr algn="just"/>
            <a:r>
              <a:rPr lang="en-US" sz="2400" dirty="0"/>
              <a:t>Project Earned Value Analysis or EVA is a key tool and technique in Project management. The method helps in understanding the progress of the project based on a quantitative analysis of the Task Budget with the actual value of the task that has been completed. It implies gauging progress based on earning money. The better the progress is, the more money can be earned. Earned Value Calculation is an objective method to measure project performance. Earned Value Analysis PMP metrics are generally used in health project performances. This helps the project manager to have a keen knowledge of the EV analysis and count the progress altogether</a:t>
            </a:r>
            <a:r>
              <a:rPr lang="en-US" sz="2400" dirty="0" smtClean="0"/>
              <a:t>.</a:t>
            </a:r>
            <a:endParaRPr lang="en-US" sz="2400"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6949828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Earned Value Analysis in Project Management </a:t>
            </a:r>
            <a:r>
              <a:rPr lang="en-US" sz="2400" b="1" dirty="0" smtClean="0"/>
              <a:t>Method</a:t>
            </a:r>
          </a:p>
          <a:p>
            <a:pPr marL="0" indent="0">
              <a:buNone/>
            </a:pPr>
            <a:endParaRPr lang="en-US" sz="1200" b="1" dirty="0" smtClean="0"/>
          </a:p>
          <a:p>
            <a:pPr algn="just"/>
            <a:r>
              <a:rPr lang="en-US" sz="2400" dirty="0"/>
              <a:t>Earned Value Analysis in project management provides the window to evaluate the success to be achieved. Earned Value Analysis is a very competent way to compute the progress of any project. For example, Earned Value= Percent Complete (Actual) X Task Budget. If you have completed 50% of your task and your budget is $10,000 then the earned value analysis of your project will be $5,000. </a:t>
            </a:r>
          </a:p>
          <a:p>
            <a:endParaRPr lang="en-US" sz="24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5121116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Earned Value Analysis in Project Management </a:t>
            </a:r>
            <a:r>
              <a:rPr lang="en-US" sz="2400" b="1" dirty="0" smtClean="0"/>
              <a:t>Method</a:t>
            </a:r>
          </a:p>
          <a:p>
            <a:pPr marL="0" indent="0">
              <a:buNone/>
            </a:pPr>
            <a:endParaRPr lang="en-US" sz="1200" b="1" dirty="0" smtClean="0"/>
          </a:p>
          <a:p>
            <a:r>
              <a:rPr lang="en-US" sz="2400" dirty="0"/>
              <a:t>he Earned Value Analysis formula is solely dependent upon the Task Budget and the progress that has been achieved so far. The Task Budget talks about the budget that has been set aside by the project manager for the particular project. The Earned Value Analysis is made by multiplying the Task Budget with the percentage of projects that have been completed by the project team members. There are four fundamental indicators of Earned Value Analysis. They are:</a:t>
            </a:r>
          </a:p>
          <a:p>
            <a:r>
              <a:rPr lang="en-US" sz="2400" dirty="0"/>
              <a:t>Earned Value (EV)</a:t>
            </a:r>
          </a:p>
          <a:p>
            <a:r>
              <a:rPr lang="en-US" sz="2400" dirty="0"/>
              <a:t>Planned Value (PV)</a:t>
            </a:r>
          </a:p>
          <a:p>
            <a:r>
              <a:rPr lang="en-US" sz="2400" dirty="0"/>
              <a:t>Actual Cost (AC) and;</a:t>
            </a:r>
          </a:p>
          <a:p>
            <a:r>
              <a:rPr lang="en-US" sz="2400" dirty="0"/>
              <a:t>Budget At Completion (BAC).</a:t>
            </a:r>
          </a:p>
          <a:p>
            <a:endParaRPr lang="en-US" sz="24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5057054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b="1" dirty="0"/>
              <a:t>Earned Value Analysis in Project Management </a:t>
            </a:r>
            <a:r>
              <a:rPr lang="en-US" sz="2400" b="1" dirty="0" smtClean="0"/>
              <a:t>Method</a:t>
            </a:r>
          </a:p>
          <a:p>
            <a:pPr marL="0" indent="0">
              <a:buNone/>
            </a:pPr>
            <a:endParaRPr lang="en-US" sz="1200" b="1" dirty="0" smtClean="0"/>
          </a:p>
          <a:p>
            <a:r>
              <a:rPr lang="en-US" sz="2400" dirty="0"/>
              <a:t>These indicators help in understanding the progress at large, controlling the cost processes. and calculating the single period or cumulative for multiple periods of the project or the entire project altogether. One of the finest Earned Value Calculation example is work package or control at the accounts level. </a:t>
            </a:r>
            <a:endParaRPr lang="en-US" sz="24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0986973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25000" lnSpcReduction="20000"/>
          </a:bodyPr>
          <a:lstStyle/>
          <a:p>
            <a:r>
              <a:rPr lang="en-US" sz="6200" b="1" dirty="0"/>
              <a:t>Earned Value Analysis in Project Management </a:t>
            </a:r>
            <a:r>
              <a:rPr lang="en-US" sz="6200" b="1" dirty="0" smtClean="0"/>
              <a:t>Method</a:t>
            </a:r>
          </a:p>
          <a:p>
            <a:pPr marL="0" indent="0">
              <a:buNone/>
            </a:pPr>
            <a:endParaRPr lang="en-US" sz="6200" b="1" dirty="0" smtClean="0"/>
          </a:p>
          <a:p>
            <a:r>
              <a:rPr lang="en-US" sz="8000" b="1" dirty="0"/>
              <a:t>Purpose of Earned Value  </a:t>
            </a:r>
          </a:p>
          <a:p>
            <a:pPr algn="just">
              <a:lnSpc>
                <a:spcPct val="170000"/>
              </a:lnSpc>
            </a:pPr>
            <a:r>
              <a:rPr lang="en-US" sz="8000" dirty="0"/>
              <a:t>The sole purpose of Earned Value Analysis in the project management technique is to estimate the progress of the project based on the budget and its schedules. If the purpose of the Earned Value Analysis is to be matched, then the project would be completed during the given time period by calculating EVM.</a:t>
            </a:r>
          </a:p>
          <a:p>
            <a:pPr algn="just">
              <a:lnSpc>
                <a:spcPct val="170000"/>
              </a:lnSpc>
            </a:pPr>
            <a:r>
              <a:rPr lang="en-US" sz="8000" dirty="0"/>
              <a:t>Earned Value Analysis provides concise information about any normal project. It tracks the project in a precise method which ensures project tracking in a detailed method. It holds greater visibility to make a proper Earned Value Management analysis and finish the project in the given time. It also helps you to assess your costs in project management and reach greater heights. Earned Value Analysis helps you to make informed decisions about your project</a:t>
            </a:r>
            <a:r>
              <a:rPr lang="en-US" sz="8000" dirty="0" smtClean="0"/>
              <a:t>..</a:t>
            </a:r>
            <a:endParaRPr lang="en-US" sz="8000"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3327664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40000" lnSpcReduction="20000"/>
          </a:bodyPr>
          <a:lstStyle/>
          <a:p>
            <a:r>
              <a:rPr lang="en-US" sz="6200" b="1" dirty="0"/>
              <a:t>Earned Value Analysis in Project Management </a:t>
            </a:r>
            <a:r>
              <a:rPr lang="en-US" sz="6200" b="1" dirty="0" smtClean="0"/>
              <a:t>Method</a:t>
            </a:r>
          </a:p>
          <a:p>
            <a:pPr marL="0" indent="0">
              <a:buNone/>
            </a:pPr>
            <a:endParaRPr lang="en-US" sz="6200" b="1" dirty="0" smtClean="0"/>
          </a:p>
          <a:p>
            <a:r>
              <a:rPr lang="en-US" sz="6200" b="1" dirty="0"/>
              <a:t>Purpose of Earned Value  </a:t>
            </a:r>
          </a:p>
          <a:p>
            <a:pPr algn="just">
              <a:lnSpc>
                <a:spcPct val="170000"/>
              </a:lnSpc>
            </a:pPr>
            <a:r>
              <a:rPr lang="en-US" sz="6200" dirty="0"/>
              <a:t>It helps you to create a complete baseline to monitor the projects properly without hassle. Earned Value Analysis is an effective management method that will allow supervisors to look at the status of their projects. Earned Value Analysis helps the supervisor to go through documented data and show an effective project budget</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2401509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70000" lnSpcReduction="20000"/>
          </a:bodyPr>
          <a:lstStyle/>
          <a:p>
            <a:r>
              <a:rPr lang="en-US" b="1" dirty="0" smtClean="0">
                <a:solidFill>
                  <a:srgbClr val="00B050"/>
                </a:solidFill>
              </a:rPr>
              <a:t>Compare Reactive </a:t>
            </a:r>
            <a:r>
              <a:rPr lang="en-US" b="1" dirty="0">
                <a:solidFill>
                  <a:srgbClr val="00B050"/>
                </a:solidFill>
              </a:rPr>
              <a:t>and </a:t>
            </a:r>
            <a:r>
              <a:rPr lang="en-US" b="1" dirty="0" smtClean="0">
                <a:solidFill>
                  <a:srgbClr val="00B050"/>
                </a:solidFill>
              </a:rPr>
              <a:t>Proactive </a:t>
            </a:r>
            <a:r>
              <a:rPr lang="en-US" b="1" dirty="0">
                <a:solidFill>
                  <a:srgbClr val="00B050"/>
                </a:solidFill>
              </a:rPr>
              <a:t>R</a:t>
            </a:r>
            <a:r>
              <a:rPr lang="en-US" b="1" dirty="0" smtClean="0">
                <a:solidFill>
                  <a:srgbClr val="00B050"/>
                </a:solidFill>
              </a:rPr>
              <a:t>isk Strategies </a:t>
            </a:r>
          </a:p>
          <a:p>
            <a:r>
              <a:rPr lang="en-US" b="1" dirty="0" smtClean="0"/>
              <a:t>Reactive </a:t>
            </a:r>
            <a:r>
              <a:rPr lang="en-US" b="1" dirty="0"/>
              <a:t>Risk Management</a:t>
            </a:r>
          </a:p>
          <a:p>
            <a:pPr algn="just">
              <a:lnSpc>
                <a:spcPct val="170000"/>
              </a:lnSpc>
              <a:spcBef>
                <a:spcPts val="0"/>
              </a:spcBef>
            </a:pPr>
            <a:r>
              <a:rPr lang="en-US" dirty="0"/>
              <a:t>One fundamental point about reactive risk management is that the disaster or threat must occur before management responds. Proactive risk management is all about taking preventative measures before the event to decrease its severity, and that’s a good thing to do.</a:t>
            </a:r>
          </a:p>
          <a:p>
            <a:pPr algn="just">
              <a:lnSpc>
                <a:spcPct val="170000"/>
              </a:lnSpc>
              <a:spcBef>
                <a:spcPts val="0"/>
              </a:spcBef>
            </a:pPr>
            <a:r>
              <a:rPr lang="en-US" dirty="0"/>
              <a:t>At the same time, however, organizations should develop reactive </a:t>
            </a:r>
            <a:r>
              <a:rPr lang="en-US" u="sng" dirty="0">
                <a:hlinkClick r:id="rId4"/>
              </a:rPr>
              <a:t>risk management plans</a:t>
            </a:r>
            <a:r>
              <a:rPr lang="en-US" dirty="0"/>
              <a:t> that can be deployed </a:t>
            </a:r>
            <a:r>
              <a:rPr lang="en-US" b="1" i="1" dirty="0"/>
              <a:t>after</a:t>
            </a:r>
            <a:r>
              <a:rPr lang="en-US" dirty="0"/>
              <a:t> the event. Otherwise management is making decisions about how to respond as the event happens, which can be a costly and stressful ordeal.</a:t>
            </a:r>
          </a:p>
        </p:txBody>
      </p:sp>
      <p:pic>
        <p:nvPicPr>
          <p:cNvPr id="4" name="Google Shape;15;p13"/>
          <p:cNvPicPr preferRelativeResize="0"/>
          <p:nvPr/>
        </p:nvPicPr>
        <p:blipFill rotWithShape="1">
          <a:blip r:embed="rId5">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2442930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3600" b="1" dirty="0"/>
              <a:t>Software Process Improvement(SPI) </a:t>
            </a:r>
            <a:endParaRPr lang="en-US" sz="3600" b="1" dirty="0" smtClean="0"/>
          </a:p>
          <a:p>
            <a:r>
              <a:rPr lang="en-US" sz="3600" b="1" dirty="0"/>
              <a:t>What is SPI?</a:t>
            </a:r>
          </a:p>
          <a:p>
            <a:pPr algn="just"/>
            <a:r>
              <a:rPr lang="en-US" sz="2600" dirty="0"/>
              <a:t>The term software process improvement (SPI) implies many things. First, it implies that elements of an effective software process can be defined in an effective manner; second, that an existing organizational approach to software development can be assessed against those elements; and third, that a meaningful strategy for improvement can be defined. The SPI strategy transforms the existing approach to software development into something that is more focused, more repeatable, and more reliable (in terms of the quality of the product produced and the timeliness of delivery).</a:t>
            </a:r>
          </a:p>
          <a:p>
            <a:endParaRPr lang="en-US" sz="36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9832443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r>
              <a:rPr lang="en-US" sz="3600" b="1" dirty="0"/>
              <a:t>Software Process Improvement(SPI) </a:t>
            </a:r>
            <a:endParaRPr lang="en-US" sz="3600" b="1" dirty="0" smtClean="0"/>
          </a:p>
          <a:p>
            <a:r>
              <a:rPr lang="en-US" sz="3600" b="1" dirty="0"/>
              <a:t>What is SPI?</a:t>
            </a:r>
          </a:p>
          <a:p>
            <a:pPr algn="just"/>
            <a:r>
              <a:rPr lang="en-US" sz="2800" dirty="0"/>
              <a:t>Because SPI is not free, it must deliver a return on investment. The effort and time that is required to implement an SPI strategy must pay for itself in some measurable way. To do this, the results of improved process and practice must lead to a reduction in software “problems” that cost time and money. It must reduce the number of defects that are delivered to end users, reduce the amount of rework due to quality problems, reduce the costs associated with software maintenance and support, and reduce the indirect costs that occur when software is delivered late.</a:t>
            </a:r>
            <a:endParaRPr lang="en-US" sz="3600" b="1"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0003461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10000"/>
          </a:bodyPr>
          <a:lstStyle/>
          <a:p>
            <a:r>
              <a:rPr lang="en-US" sz="3600" b="1" dirty="0"/>
              <a:t>Software Process Improvement(SPI) </a:t>
            </a:r>
            <a:endParaRPr lang="en-US" sz="3600" b="1" dirty="0" smtClean="0"/>
          </a:p>
          <a:p>
            <a:r>
              <a:rPr lang="en-US" sz="3600" b="1" dirty="0"/>
              <a:t>Approaches to SPI</a:t>
            </a:r>
          </a:p>
          <a:p>
            <a:r>
              <a:rPr lang="en-US" sz="3600" dirty="0"/>
              <a:t>SPI framework defines</a:t>
            </a:r>
          </a:p>
          <a:p>
            <a:r>
              <a:rPr lang="en-US" sz="3600" dirty="0"/>
              <a:t>a set of characteristics that must be present if an effective software process is to be achieved</a:t>
            </a:r>
          </a:p>
          <a:p>
            <a:r>
              <a:rPr lang="en-US" sz="3600" dirty="0"/>
              <a:t>a method for assessing whether those characteristics are present</a:t>
            </a:r>
          </a:p>
          <a:p>
            <a:r>
              <a:rPr lang="en-US" sz="3600" dirty="0"/>
              <a:t>a mechanism for summarizing the results of any assessment</a:t>
            </a:r>
          </a:p>
          <a:p>
            <a:r>
              <a:rPr lang="en-US" sz="3600" dirty="0"/>
              <a:t>a strategy for assisting a software organization in implementing those process characteristics that have been found to be weak or missing.</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396070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219200" y="457200"/>
            <a:ext cx="6810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77299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3600" b="1" dirty="0"/>
              <a:t>Software Process Improvement(SPI) </a:t>
            </a:r>
            <a:endParaRPr lang="en-US" sz="3600" b="1" dirty="0" smtClean="0"/>
          </a:p>
          <a:p>
            <a:r>
              <a:rPr lang="en-US" dirty="0"/>
              <a:t>SPI framework assesses the “maturity” of an organization’s software process and provides a qualitative indication of a maturity level.</a:t>
            </a:r>
          </a:p>
          <a:p>
            <a:r>
              <a:rPr lang="en-US" b="1" dirty="0"/>
              <a:t>Quality certifiers.</a:t>
            </a:r>
            <a:r>
              <a:rPr lang="en-US" dirty="0"/>
              <a:t> Process improvement efforts championed by this group focus on the following relationship: Quality certifiers. Process improvement efforts championed by this group focus on the following relationship:</a:t>
            </a:r>
          </a:p>
          <a:p>
            <a:r>
              <a:rPr lang="en-US" b="1" dirty="0"/>
              <a:t>Quality</a:t>
            </a:r>
            <a:r>
              <a:rPr lang="en-US" dirty="0"/>
              <a:t>(Process) ⇒ </a:t>
            </a:r>
            <a:r>
              <a:rPr lang="en-US" b="1" dirty="0"/>
              <a:t>Quality</a:t>
            </a:r>
            <a:r>
              <a:rPr lang="en-US" dirty="0"/>
              <a:t>(Product)</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09364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pPr algn="just" fontAlgn="auto">
              <a:lnSpc>
                <a:spcPct val="150000"/>
              </a:lnSpc>
            </a:pPr>
            <a:r>
              <a:rPr lang="en-US" sz="2000" b="1" dirty="0"/>
              <a:t>What is project scheduling?</a:t>
            </a:r>
            <a:endParaRPr lang="en-US" sz="2000" dirty="0"/>
          </a:p>
          <a:p>
            <a:pPr algn="just" fontAlgn="auto">
              <a:lnSpc>
                <a:spcPct val="150000"/>
              </a:lnSpc>
            </a:pPr>
            <a:r>
              <a:rPr lang="en-US" sz="2000" dirty="0"/>
              <a:t>It’s so important to deliver your project on time and a project schedule is the roadmap you’ll use to do just that. Project schedules include critical project information like details about the work that needs to be executed and exactly how long it should take to complete it. </a:t>
            </a:r>
          </a:p>
          <a:p>
            <a:pPr algn="just" fontAlgn="auto">
              <a:lnSpc>
                <a:spcPct val="150000"/>
              </a:lnSpc>
            </a:pPr>
            <a:r>
              <a:rPr lang="en-US" sz="2000" dirty="0"/>
              <a:t>Project schedules also include specifics about who needs to perform the work—whether that be employees, outside contractors, vendor partners, or union labor—such as their availability and what information or resources they’ll need from you to efficiently complete their assigned tasks(s). </a:t>
            </a:r>
          </a:p>
          <a:p>
            <a:pPr algn="just" fontAlgn="auto">
              <a:lnSpc>
                <a:spcPct val="150000"/>
              </a:lnSpc>
            </a:pPr>
            <a:r>
              <a:rPr lang="en-US" sz="2000" dirty="0"/>
              <a:t>Project schedules help you keep a pulse on how far along you or your team is on a project or task at any given time, eliminating the need to manually track progress or check in with your team members for a status update. </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88719"/>
      </p:ext>
    </p:extLst>
  </p:cSld>
  <p:clrMapOvr>
    <a:masterClrMapping/>
  </p:clrMapOvr>
  <p:transition spd="slow" advTm="56721">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pPr algn="just" fontAlgn="auto">
              <a:lnSpc>
                <a:spcPct val="150000"/>
              </a:lnSpc>
            </a:pPr>
            <a:r>
              <a:rPr lang="en-US" sz="2000" b="1" dirty="0"/>
              <a:t>What is project scheduling?</a:t>
            </a:r>
            <a:endParaRPr lang="en-US" sz="2000" dirty="0"/>
          </a:p>
          <a:p>
            <a:pPr algn="just" fontAlgn="auto">
              <a:lnSpc>
                <a:spcPct val="150000"/>
              </a:lnSpc>
            </a:pPr>
            <a:r>
              <a:rPr lang="en-US" sz="2000" dirty="0"/>
              <a:t>Ideally, you’ll create your project schedules within a project scheduling software so that all of the important project information is consolidated in one collaborative workspace and accessible to the various members of your team. Once the project is created, everybody will be able to monitor changes and updates in real-time, helping to streamline communications and workflows.</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04948"/>
      </p:ext>
    </p:extLst>
  </p:cSld>
  <p:clrMapOvr>
    <a:masterClrMapping/>
  </p:clrMapOvr>
  <p:transition spd="slow" advTm="56721">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algn="just" fontAlgn="auto">
              <a:lnSpc>
                <a:spcPct val="150000"/>
              </a:lnSpc>
            </a:pPr>
            <a:r>
              <a:rPr lang="en-US" sz="2400" b="1" dirty="0"/>
              <a:t>What are the three main types of project schedules?</a:t>
            </a:r>
            <a:endParaRPr lang="en-US" sz="2400" dirty="0"/>
          </a:p>
          <a:p>
            <a:pPr algn="just" fontAlgn="auto">
              <a:lnSpc>
                <a:spcPct val="150000"/>
              </a:lnSpc>
            </a:pPr>
            <a:r>
              <a:rPr lang="en-US" sz="2400" dirty="0"/>
              <a:t>Depending on your team, your timeline, your resources, and your methodologies, the type of schedule you create can vary. Here are three common types of project schedules many companies follow:</a:t>
            </a:r>
          </a:p>
          <a:p>
            <a:pPr algn="just" fontAlgn="auto">
              <a:lnSpc>
                <a:spcPct val="150000"/>
              </a:lnSpc>
            </a:pPr>
            <a:r>
              <a:rPr lang="en-US" sz="2400" b="1" dirty="0"/>
              <a:t>The master schedule.</a:t>
            </a:r>
            <a:r>
              <a:rPr lang="en-US" sz="2400" dirty="0"/>
              <a:t> A master project schedule lists high-level project tasks within a timeline or project calendar. The steps to creating a master schedule include clarifying a </a:t>
            </a:r>
            <a:r>
              <a:rPr lang="en-US" sz="2400" dirty="0">
                <a:hlinkClick r:id="rId2"/>
              </a:rPr>
              <a:t>project’s objectives</a:t>
            </a:r>
            <a:r>
              <a:rPr lang="en-US" sz="2400" dirty="0"/>
              <a:t>, breaking down project work, sequencing work activities, estimating activity durations and costs, and noting time constraints and resources.</a:t>
            </a:r>
          </a:p>
        </p:txBody>
      </p:sp>
      <p:pic>
        <p:nvPicPr>
          <p:cNvPr id="4" name="Google Shape;15;p13"/>
          <p:cNvPicPr preferRelativeResize="0"/>
          <p:nvPr/>
        </p:nvPicPr>
        <p:blipFill rotWithShape="1">
          <a:blip r:embed="rId3">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47327"/>
      </p:ext>
    </p:extLst>
  </p:cSld>
  <p:clrMapOvr>
    <a:masterClrMapping/>
  </p:clrMapOvr>
  <p:transition spd="slow" advTm="56721">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algn="just" fontAlgn="auto">
              <a:lnSpc>
                <a:spcPct val="150000"/>
              </a:lnSpc>
            </a:pPr>
            <a:r>
              <a:rPr lang="en-US" sz="2400" b="1" dirty="0"/>
              <a:t>The milestone schedule.</a:t>
            </a:r>
            <a:r>
              <a:rPr lang="en-US" sz="2400" dirty="0"/>
              <a:t> This schedule acts as a summary for your project and tracks major milestones and key deliverables. A milestone schedule doesn’t include every intricate detail and subtask required to complete the project. This simpler view offers a less detailed version that can be shared with your team or presented to stakeholders.</a:t>
            </a:r>
          </a:p>
          <a:p>
            <a:pPr algn="just" fontAlgn="auto">
              <a:lnSpc>
                <a:spcPct val="150000"/>
              </a:lnSpc>
            </a:pPr>
            <a:r>
              <a:rPr lang="en-US" sz="2400" b="1" dirty="0"/>
              <a:t>The detailed project schedule.</a:t>
            </a:r>
            <a:r>
              <a:rPr lang="en-US" sz="2400" dirty="0"/>
              <a:t> A detailed project schedule is the most thorough schedule type as it manages every single project task and activity. This is ideal for large and lengthy projects as it helps you to ensure that nothing falls through the cracks.</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84409"/>
      </p:ext>
    </p:extLst>
  </p:cSld>
  <p:clrMapOvr>
    <a:masterClrMapping/>
  </p:clrMapOvr>
  <p:transition spd="slow" advTm="56721">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algn="just" fontAlgn="auto">
              <a:lnSpc>
                <a:spcPct val="150000"/>
              </a:lnSpc>
            </a:pPr>
            <a:r>
              <a:rPr lang="en-US" sz="2400" dirty="0"/>
              <a:t>When it comes to format, most project schedules are </a:t>
            </a:r>
            <a:r>
              <a:rPr lang="en-US" sz="2400" dirty="0">
                <a:hlinkClick r:id="rId2"/>
              </a:rPr>
              <a:t>created in a Gantt chart planner.</a:t>
            </a:r>
            <a:r>
              <a:rPr lang="en-US" sz="2400" dirty="0"/>
              <a:t> Gantt charts give you a visual display of a project’s timeline and its tasks in one simplified view, including what work is scheduled to be executed on each day as well as the start and end dates of a project and its subsequent tasks.</a:t>
            </a:r>
          </a:p>
        </p:txBody>
      </p:sp>
      <p:pic>
        <p:nvPicPr>
          <p:cNvPr id="4" name="Google Shape;15;p13"/>
          <p:cNvPicPr preferRelativeResize="0"/>
          <p:nvPr/>
        </p:nvPicPr>
        <p:blipFill rotWithShape="1">
          <a:blip r:embed="rId3">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25841"/>
      </p:ext>
    </p:extLst>
  </p:cSld>
  <p:clrMapOvr>
    <a:masterClrMapping/>
  </p:clrMapOvr>
  <p:transition spd="slow" advTm="56721">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b="1" dirty="0" smtClean="0">
                <a:solidFill>
                  <a:srgbClr val="00B050"/>
                </a:solidFill>
              </a:rPr>
              <a:t>Compare Reactive </a:t>
            </a:r>
            <a:r>
              <a:rPr lang="en-US" b="1" dirty="0">
                <a:solidFill>
                  <a:srgbClr val="00B050"/>
                </a:solidFill>
              </a:rPr>
              <a:t>and </a:t>
            </a:r>
            <a:r>
              <a:rPr lang="en-US" b="1" dirty="0" smtClean="0">
                <a:solidFill>
                  <a:srgbClr val="00B050"/>
                </a:solidFill>
              </a:rPr>
              <a:t>Proactive </a:t>
            </a:r>
            <a:r>
              <a:rPr lang="en-US" b="1" dirty="0">
                <a:solidFill>
                  <a:srgbClr val="00B050"/>
                </a:solidFill>
              </a:rPr>
              <a:t>R</a:t>
            </a:r>
            <a:r>
              <a:rPr lang="en-US" b="1" dirty="0" smtClean="0">
                <a:solidFill>
                  <a:srgbClr val="00B050"/>
                </a:solidFill>
              </a:rPr>
              <a:t>isk Strategies </a:t>
            </a:r>
          </a:p>
          <a:p>
            <a:r>
              <a:rPr lang="en-US" sz="2200" b="1" dirty="0" smtClean="0"/>
              <a:t>Reactive </a:t>
            </a:r>
            <a:r>
              <a:rPr lang="en-US" sz="2200" b="1" dirty="0"/>
              <a:t>Risk Management</a:t>
            </a:r>
          </a:p>
          <a:p>
            <a:pPr algn="just">
              <a:lnSpc>
                <a:spcPct val="170000"/>
              </a:lnSpc>
              <a:spcBef>
                <a:spcPts val="0"/>
              </a:spcBef>
            </a:pPr>
            <a:r>
              <a:rPr lang="en-US" sz="2200" dirty="0"/>
              <a:t>There’s an obvious catch-22 with reactive risk management. Although this approach gives you time to understand the risk before acting, you’re still always one step behind the unfolding threat. Other projects will lag as you attend to the problem at hand.</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7592196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algn="just" fontAlgn="auto">
              <a:lnSpc>
                <a:spcPct val="150000"/>
              </a:lnSpc>
            </a:pPr>
            <a:r>
              <a:rPr lang="en-US" sz="2400" dirty="0"/>
              <a:t/>
            </a:r>
            <a:br>
              <a:rPr lang="en-US" sz="2400" dirty="0"/>
            </a:br>
            <a:r>
              <a:rPr lang="en-US" sz="2400" b="1" dirty="0"/>
              <a:t>Capability Maturity Model Integration (CMMI</a:t>
            </a:r>
            <a:r>
              <a:rPr lang="en-US" sz="2400" b="1" dirty="0" smtClean="0"/>
              <a:t>)</a:t>
            </a:r>
          </a:p>
          <a:p>
            <a:pPr algn="just" fontAlgn="auto">
              <a:lnSpc>
                <a:spcPct val="150000"/>
              </a:lnSpc>
            </a:pPr>
            <a:r>
              <a:rPr lang="en-US" sz="2400" b="1" dirty="0"/>
              <a:t>Capability Maturity Model Integration (CMMI)</a:t>
            </a:r>
            <a:r>
              <a:rPr lang="en-US" sz="2400" dirty="0"/>
              <a:t> is a successor of CMM and is a more evolved model that incorporates best components of individual disciplines of CMM like Software CMM, Systems Engineering CMM, People CMM, etc. Since CMM is a reference model of matured practices in a specific discipline, so it becomes difficult to integrate these disciplines as per the requirements. This is why CMMI is used as it allows the integration of multiple disciplines as and when needed.</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02777"/>
      </p:ext>
    </p:extLst>
  </p:cSld>
  <p:clrMapOvr>
    <a:masterClrMapping/>
  </p:clrMapOvr>
  <p:transition spd="slow" advTm="56721">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sz="2400" b="1" dirty="0"/>
              <a:t>Objectives of CMMI :</a:t>
            </a:r>
            <a:endParaRPr lang="en-US" sz="2400" dirty="0"/>
          </a:p>
          <a:p>
            <a:pPr fontAlgn="base"/>
            <a:r>
              <a:rPr lang="en-US" sz="2400" dirty="0"/>
              <a:t>Fulfilling customer needs and expectations.</a:t>
            </a:r>
          </a:p>
          <a:p>
            <a:pPr fontAlgn="base"/>
            <a:r>
              <a:rPr lang="en-US" sz="2400" dirty="0"/>
              <a:t>Value creation for investors/stockholders.</a:t>
            </a:r>
          </a:p>
          <a:p>
            <a:pPr fontAlgn="base"/>
            <a:r>
              <a:rPr lang="en-US" sz="2400" dirty="0"/>
              <a:t>Market growth is increased.</a:t>
            </a:r>
          </a:p>
          <a:p>
            <a:pPr fontAlgn="base"/>
            <a:r>
              <a:rPr lang="en-US" sz="2400" dirty="0"/>
              <a:t>Improved quality of products and services.</a:t>
            </a:r>
          </a:p>
          <a:p>
            <a:pPr fontAlgn="base"/>
            <a:r>
              <a:rPr lang="en-US" sz="2400" dirty="0"/>
              <a:t>Enhanced reputation in Industry.</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61491"/>
      </p:ext>
    </p:extLst>
  </p:cSld>
  <p:clrMapOvr>
    <a:masterClrMapping/>
  </p:clrMapOvr>
  <p:transition spd="slow" advTm="56721">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sz="2400" b="1" dirty="0"/>
              <a:t>CMMI Representation – Staged and Continuous </a:t>
            </a:r>
            <a:r>
              <a:rPr lang="en-US" sz="2400" b="1" dirty="0" smtClean="0"/>
              <a:t>:</a:t>
            </a:r>
          </a:p>
          <a:p>
            <a:pPr fontAlgn="base"/>
            <a:r>
              <a:rPr lang="en-US" dirty="0"/>
              <a:t>A representation allows an organization to pursue a different set of improvement objectives. There are two representations for CMMI :</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07015"/>
      </p:ext>
    </p:extLst>
  </p:cSld>
  <p:clrMapOvr>
    <a:masterClrMapping/>
  </p:clrMapOvr>
  <p:transition spd="slow" advTm="56721">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Staged Representation :</a:t>
            </a:r>
            <a:endParaRPr lang="en-US" dirty="0"/>
          </a:p>
          <a:p>
            <a:pPr lvl="1" fontAlgn="base"/>
            <a:r>
              <a:rPr lang="en-US" dirty="0"/>
              <a:t>uses a pre-defined set of process areas to define improvement path.</a:t>
            </a:r>
          </a:p>
          <a:p>
            <a:pPr lvl="1" fontAlgn="base"/>
            <a:r>
              <a:rPr lang="en-US" dirty="0"/>
              <a:t>provides a sequence of improvements, where each part in the sequence serves as a foundation for the next.</a:t>
            </a:r>
          </a:p>
          <a:p>
            <a:pPr lvl="1" fontAlgn="base"/>
            <a:r>
              <a:rPr lang="en-US" dirty="0"/>
              <a:t>an improved path is defined by maturity level.</a:t>
            </a:r>
          </a:p>
          <a:p>
            <a:pPr lvl="1" fontAlgn="base"/>
            <a:r>
              <a:rPr lang="en-US" dirty="0"/>
              <a:t>maturity level describes the maturity of processes in organization.</a:t>
            </a:r>
          </a:p>
          <a:p>
            <a:pPr lvl="1" fontAlgn="base"/>
            <a:r>
              <a:rPr lang="en-US" dirty="0"/>
              <a:t>Staged CMMI representation allows comparison between different organizations for multiple maturity levels.</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16469"/>
      </p:ext>
    </p:extLst>
  </p:cSld>
  <p:clrMapOvr>
    <a:masterClrMapping/>
  </p:clrMapOvr>
  <p:transition spd="slow" advTm="56721">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Continuous Representation :</a:t>
            </a:r>
            <a:endParaRPr lang="en-US" dirty="0"/>
          </a:p>
          <a:p>
            <a:pPr lvl="1" fontAlgn="base"/>
            <a:r>
              <a:rPr lang="en-US" dirty="0"/>
              <a:t>allows selection of specific process areas.</a:t>
            </a:r>
          </a:p>
          <a:p>
            <a:pPr lvl="1" fontAlgn="base"/>
            <a:r>
              <a:rPr lang="en-US" dirty="0"/>
              <a:t>uses capability levels that measures improvement of an individual process area.</a:t>
            </a:r>
          </a:p>
          <a:p>
            <a:pPr lvl="1" fontAlgn="base"/>
            <a:r>
              <a:rPr lang="en-US" dirty="0"/>
              <a:t>Continuous CMMI representation allows comparison between different organizations on a process-area-by-process-area basis.</a:t>
            </a:r>
          </a:p>
          <a:p>
            <a:pPr lvl="1" fontAlgn="base"/>
            <a:r>
              <a:rPr lang="en-US" dirty="0"/>
              <a:t>allows organizations to select processes which require more improvement.</a:t>
            </a:r>
          </a:p>
          <a:p>
            <a:pPr lvl="1" fontAlgn="base"/>
            <a:r>
              <a:rPr lang="en-US" dirty="0"/>
              <a:t>In this representation, order of improvement of various processes can be selected which allows the organizations to meet their objectives and eliminate risks.</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87007"/>
      </p:ext>
    </p:extLst>
  </p:cSld>
  <p:clrMapOvr>
    <a:masterClrMapping/>
  </p:clrMapOvr>
  <p:transition spd="slow" advTm="56721">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CMMI Model – Maturity Levels :</a:t>
            </a:r>
            <a:r>
              <a:rPr lang="en-US" dirty="0"/>
              <a:t/>
            </a:r>
            <a:br>
              <a:rPr lang="en-US" dirty="0"/>
            </a:br>
            <a:r>
              <a:rPr lang="en-US" dirty="0"/>
              <a:t>In CMMI with staged representation, there are five maturity levels described as follows :</a:t>
            </a:r>
          </a:p>
          <a:p>
            <a:pPr fontAlgn="base"/>
            <a:r>
              <a:rPr lang="en-US" b="1" dirty="0"/>
              <a:t>Maturity level 1 : Initial</a:t>
            </a:r>
            <a:endParaRPr lang="en-US" dirty="0"/>
          </a:p>
          <a:p>
            <a:pPr lvl="1" fontAlgn="base"/>
            <a:r>
              <a:rPr lang="en-US" dirty="0"/>
              <a:t>processes are poorly managed or controlled.</a:t>
            </a:r>
          </a:p>
          <a:p>
            <a:pPr lvl="1" fontAlgn="base"/>
            <a:r>
              <a:rPr lang="en-US" dirty="0"/>
              <a:t>unpredictable outcomes of processes involved.</a:t>
            </a:r>
          </a:p>
          <a:p>
            <a:pPr lvl="1" fontAlgn="base"/>
            <a:r>
              <a:rPr lang="en-US" dirty="0"/>
              <a:t>ad hoc and chaotic approach used.</a:t>
            </a:r>
          </a:p>
          <a:p>
            <a:pPr lvl="1" fontAlgn="base"/>
            <a:r>
              <a:rPr lang="en-US" dirty="0"/>
              <a:t>No KPAs (Key Process Areas) defined.</a:t>
            </a:r>
          </a:p>
          <a:p>
            <a:pPr lvl="1" fontAlgn="base"/>
            <a:r>
              <a:rPr lang="en-US" dirty="0"/>
              <a:t>Lowest quality and highest risk.</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68852"/>
      </p:ext>
    </p:extLst>
  </p:cSld>
  <p:clrMapOvr>
    <a:masterClrMapping/>
  </p:clrMapOvr>
  <p:transition spd="slow" advTm="56721">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Maturity level 2 : Managed</a:t>
            </a:r>
            <a:endParaRPr lang="en-US" dirty="0"/>
          </a:p>
          <a:p>
            <a:pPr lvl="1" fontAlgn="base"/>
            <a:r>
              <a:rPr lang="en-US" dirty="0"/>
              <a:t>requirements are managed.</a:t>
            </a:r>
          </a:p>
          <a:p>
            <a:pPr lvl="1" fontAlgn="base"/>
            <a:r>
              <a:rPr lang="en-US" dirty="0"/>
              <a:t>processes are planned and controlled.</a:t>
            </a:r>
          </a:p>
          <a:p>
            <a:pPr lvl="1" fontAlgn="base"/>
            <a:r>
              <a:rPr lang="en-US" dirty="0"/>
              <a:t>projects are managed and implemented according to their documented plans.</a:t>
            </a:r>
          </a:p>
          <a:p>
            <a:pPr lvl="1" fontAlgn="base"/>
            <a:r>
              <a:rPr lang="en-US" dirty="0"/>
              <a:t>This risk involved is lower than Initial level, but still exists.</a:t>
            </a:r>
          </a:p>
          <a:p>
            <a:pPr lvl="1" fontAlgn="base"/>
            <a:r>
              <a:rPr lang="en-US" dirty="0"/>
              <a:t>Quality is better than Initial level</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75371"/>
      </p:ext>
    </p:extLst>
  </p:cSld>
  <p:clrMapOvr>
    <a:masterClrMapping/>
  </p:clrMapOvr>
  <p:transition spd="slow" advTm="56721">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Maturity level 3 : Defined</a:t>
            </a:r>
            <a:endParaRPr lang="en-US" dirty="0"/>
          </a:p>
          <a:p>
            <a:pPr lvl="1" fontAlgn="base"/>
            <a:r>
              <a:rPr lang="en-US" dirty="0"/>
              <a:t>processes are well characterized and described using standards, proper procedures, and methods, tools, etc.</a:t>
            </a:r>
          </a:p>
          <a:p>
            <a:pPr lvl="1" fontAlgn="base"/>
            <a:r>
              <a:rPr lang="en-US" dirty="0"/>
              <a:t>Medium quality and medium risk involved.</a:t>
            </a:r>
          </a:p>
          <a:p>
            <a:pPr lvl="1" fontAlgn="base"/>
            <a:r>
              <a:rPr lang="en-US" dirty="0"/>
              <a:t>Focus is process standardization.</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745"/>
      </p:ext>
    </p:extLst>
  </p:cSld>
  <p:clrMapOvr>
    <a:masterClrMapping/>
  </p:clrMapOvr>
  <p:transition spd="slow" advTm="56721">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Maturity level 5 : Optimizing</a:t>
            </a:r>
            <a:endParaRPr lang="en-US" dirty="0"/>
          </a:p>
          <a:p>
            <a:pPr lvl="1" fontAlgn="base"/>
            <a:r>
              <a:rPr lang="en-US" dirty="0"/>
              <a:t>continuous improvement in processes and their performance.</a:t>
            </a:r>
          </a:p>
          <a:p>
            <a:pPr lvl="1" fontAlgn="base"/>
            <a:r>
              <a:rPr lang="en-US" dirty="0"/>
              <a:t>improvement has to be both incremental and innovative.</a:t>
            </a:r>
          </a:p>
          <a:p>
            <a:pPr lvl="1" fontAlgn="base"/>
            <a:r>
              <a:rPr lang="en-US" dirty="0"/>
              <a:t>highest quality of processes.</a:t>
            </a:r>
          </a:p>
          <a:p>
            <a:pPr lvl="1" fontAlgn="base"/>
            <a:r>
              <a:rPr lang="en-US" dirty="0"/>
              <a:t>lowest risk in processes and their performance.</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242923"/>
      </p:ext>
    </p:extLst>
  </p:cSld>
  <p:clrMapOvr>
    <a:masterClrMapping/>
  </p:clrMapOvr>
  <p:transition spd="slow" advTm="56721">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Autofit/>
          </a:bodyPr>
          <a:lstStyle/>
          <a:p>
            <a:pPr fontAlgn="base"/>
            <a:r>
              <a:rPr lang="en-US" sz="2400" dirty="0"/>
              <a:t/>
            </a:r>
            <a:br>
              <a:rPr lang="en-US" sz="2400" dirty="0"/>
            </a:br>
            <a:r>
              <a:rPr lang="en-US" b="1" dirty="0"/>
              <a:t>Maturity level 5 : Optimizing</a:t>
            </a:r>
            <a:endParaRPr lang="en-US" dirty="0"/>
          </a:p>
          <a:p>
            <a:pPr lvl="1" fontAlgn="base"/>
            <a:r>
              <a:rPr lang="en-US" dirty="0"/>
              <a:t>continuous improvement in processes and their performance.</a:t>
            </a:r>
          </a:p>
          <a:p>
            <a:pPr lvl="1" fontAlgn="base"/>
            <a:r>
              <a:rPr lang="en-US" dirty="0"/>
              <a:t>improvement has to be both incremental and innovative.</a:t>
            </a:r>
          </a:p>
          <a:p>
            <a:pPr lvl="1" fontAlgn="base"/>
            <a:r>
              <a:rPr lang="en-US" dirty="0"/>
              <a:t>highest quality of processes.</a:t>
            </a:r>
          </a:p>
          <a:p>
            <a:pPr lvl="1" fontAlgn="base"/>
            <a:r>
              <a:rPr lang="en-US" dirty="0"/>
              <a:t>lowest risk in processes and their performance.</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2097"/>
      </p:ext>
    </p:extLst>
  </p:cSld>
  <p:clrMapOvr>
    <a:masterClrMapping/>
  </p:clrMapOvr>
  <p:transition spd="slow" advTm="56721">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a:bodyPr>
          <a:lstStyle/>
          <a:p>
            <a:r>
              <a:rPr lang="en-US" b="1" dirty="0" smtClean="0">
                <a:solidFill>
                  <a:srgbClr val="00B050"/>
                </a:solidFill>
              </a:rPr>
              <a:t>Compare Reactive </a:t>
            </a:r>
            <a:r>
              <a:rPr lang="en-US" b="1" dirty="0">
                <a:solidFill>
                  <a:srgbClr val="00B050"/>
                </a:solidFill>
              </a:rPr>
              <a:t>and </a:t>
            </a:r>
            <a:r>
              <a:rPr lang="en-US" b="1" dirty="0" smtClean="0">
                <a:solidFill>
                  <a:srgbClr val="00B050"/>
                </a:solidFill>
              </a:rPr>
              <a:t>Proactive </a:t>
            </a:r>
            <a:r>
              <a:rPr lang="en-US" b="1" dirty="0">
                <a:solidFill>
                  <a:srgbClr val="00B050"/>
                </a:solidFill>
              </a:rPr>
              <a:t>R</a:t>
            </a:r>
            <a:r>
              <a:rPr lang="en-US" b="1" dirty="0" smtClean="0">
                <a:solidFill>
                  <a:srgbClr val="00B050"/>
                </a:solidFill>
              </a:rPr>
              <a:t>isk Strategies </a:t>
            </a:r>
          </a:p>
          <a:p>
            <a:pPr algn="just">
              <a:lnSpc>
                <a:spcPct val="150000"/>
              </a:lnSpc>
            </a:pPr>
            <a:r>
              <a:rPr lang="en-US" sz="2200" b="1" dirty="0"/>
              <a:t>Helping to Withstand Future Risks</a:t>
            </a:r>
          </a:p>
          <a:p>
            <a:pPr algn="just">
              <a:lnSpc>
                <a:spcPct val="150000"/>
              </a:lnSpc>
            </a:pPr>
            <a:r>
              <a:rPr lang="en-US" sz="2200" b="1" dirty="0"/>
              <a:t>The reactive approach learns from past or current events and prepares for future events. For example, businesses can purchase “</a:t>
            </a:r>
            <a:r>
              <a:rPr lang="en-US" sz="2200" b="1" u="sng" dirty="0" err="1">
                <a:hlinkClick r:id="rId4"/>
              </a:rPr>
              <a:t>cybersecurity</a:t>
            </a:r>
            <a:r>
              <a:rPr lang="en-US" sz="2200" b="1" u="sng" dirty="0">
                <a:hlinkClick r:id="rId4"/>
              </a:rPr>
              <a:t> insurance</a:t>
            </a:r>
            <a:r>
              <a:rPr lang="en-US" sz="2200" b="1" dirty="0"/>
              <a:t>” to cover the costs of a security disruption.</a:t>
            </a:r>
          </a:p>
          <a:p>
            <a:pPr algn="just">
              <a:lnSpc>
                <a:spcPct val="150000"/>
              </a:lnSpc>
            </a:pPr>
            <a:r>
              <a:rPr lang="en-US" sz="2200" b="1" dirty="0"/>
              <a:t>This strategy assumes that a breach will happen at some point. Once that breach does occur, the business might understand more about how to avoid future breaches, and perhaps could even tailor its insurance policies accordingly.</a:t>
            </a:r>
          </a:p>
          <a:p>
            <a:pPr algn="just">
              <a:lnSpc>
                <a:spcPct val="150000"/>
              </a:lnSpc>
            </a:pPr>
            <a:r>
              <a:rPr lang="en-US" sz="2200" b="1" dirty="0"/>
              <a:t>Fundamentally, however, the organization reacts </a:t>
            </a:r>
            <a:r>
              <a:rPr lang="en-US" sz="2200" b="1" i="1" dirty="0"/>
              <a:t>after</a:t>
            </a:r>
            <a:r>
              <a:rPr lang="en-US" sz="2200" b="1" dirty="0"/>
              <a:t> the threat has occurred and alters its measures to prevent future potential risks.</a:t>
            </a:r>
          </a:p>
        </p:txBody>
      </p:sp>
      <p:pic>
        <p:nvPicPr>
          <p:cNvPr id="4" name="Google Shape;15;p13"/>
          <p:cNvPicPr preferRelativeResize="0"/>
          <p:nvPr/>
        </p:nvPicPr>
        <p:blipFill rotWithShape="1">
          <a:blip r:embed="rId5">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474410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algn="just" fontAlgn="base"/>
            <a:r>
              <a:rPr lang="en-US" sz="2400" dirty="0"/>
              <a:t>Most of the Software companies large, medium, small, or startup usually face issues in their software development projects and its delivery. The issues can vary from lack of documentation, lack of following the process, lack of process governance, lack of the integration and collaboration between the teams, lack of requirements traceability, lack of technology management, …etc.</a:t>
            </a:r>
          </a:p>
          <a:p>
            <a:pPr algn="just" fontAlgn="base"/>
            <a:r>
              <a:rPr lang="en-US" sz="2400" dirty="0"/>
              <a:t>We have discussed in a previous </a:t>
            </a:r>
            <a:r>
              <a:rPr lang="en-US" sz="2400" dirty="0">
                <a:hlinkClick r:id="rId2"/>
              </a:rPr>
              <a:t>post</a:t>
            </a:r>
            <a:r>
              <a:rPr lang="en-US" sz="2400" dirty="0"/>
              <a:t> the trends of software projects and that large software projects on the average run 66% over budget and 33% over schedule; as many as 17% of projects go so badly that they can threaten the existence of the company.</a:t>
            </a:r>
          </a:p>
          <a:p>
            <a:pPr fontAlgn="base"/>
            <a:endParaRPr lang="en-US" sz="2400" dirty="0"/>
          </a:p>
        </p:txBody>
      </p:sp>
      <p:pic>
        <p:nvPicPr>
          <p:cNvPr id="4" name="Google Shape;15;p13"/>
          <p:cNvPicPr preferRelativeResize="0"/>
          <p:nvPr/>
        </p:nvPicPr>
        <p:blipFill rotWithShape="1">
          <a:blip r:embed="rId3">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23224"/>
      </p:ext>
    </p:extLst>
  </p:cSld>
  <p:clrMapOvr>
    <a:masterClrMapping/>
  </p:clrMapOvr>
  <p:transition spd="slow" advTm="56721">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algn="just" fontAlgn="base"/>
            <a:r>
              <a:rPr lang="en-US" sz="2400" dirty="0"/>
              <a:t>Therefore, some methods and techniques started to exist to tackle the software process issues to suggest different improvements and identify issues and inefficiencies in the process. These methods became a standard which the companies can follow to improve their software process. Moreover, each method established its ecosystem, from providing the training and certificates for the method to provide consultancy to help companies to improve based on actual practices.</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68000"/>
      </p:ext>
    </p:extLst>
  </p:cSld>
  <p:clrMapOvr>
    <a:masterClrMapping/>
  </p:clrMapOvr>
  <p:transition spd="slow" advTm="56721">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fontAlgn="base"/>
            <a:r>
              <a:rPr lang="en-US" sz="2400" b="1" dirty="0"/>
              <a:t>What is SPI?</a:t>
            </a:r>
          </a:p>
          <a:p>
            <a:pPr fontAlgn="base"/>
            <a:r>
              <a:rPr lang="en-US" sz="2400" dirty="0"/>
              <a:t>Software Process Improvement (SPI) methodology is defined as a sequence of tasks, tools, and techniques to plan and implement improvement activities to achieve specific goals such as increasing development speed, achieving higher product quality or reducing costs.</a:t>
            </a:r>
          </a:p>
          <a:p>
            <a:pPr fontAlgn="base"/>
            <a:r>
              <a:rPr lang="en-US" sz="2400" dirty="0"/>
              <a:t>This definition is combined from [1][2]. SPI can be considered as process re-engineering or change management project to detect the software development lifecycle inefficiencies and resolve them to have a better process. This process should be mapped and aligned with organizational goals and change drivers to have real value to the organization</a:t>
            </a:r>
            <a:r>
              <a:rPr lang="en-US" sz="2400" dirty="0" smtClean="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94000"/>
      </p:ext>
    </p:extLst>
  </p:cSld>
  <p:clrMapOvr>
    <a:masterClrMapping/>
  </p:clrMapOvr>
  <p:transition spd="slow" advTm="56721">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fontAlgn="base"/>
            <a:r>
              <a:rPr lang="en-US" sz="2400" dirty="0"/>
              <a:t>SPI mainly consists of 4 cyclic steps as shown in the figure below, while these steps can be broken down into more steps according to the method and techniques used. While in most cases the process will contain these steps.</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47056"/>
      </p:ext>
    </p:extLst>
  </p:cSld>
  <p:clrMapOvr>
    <a:masterClrMapping/>
  </p:clrMapOvr>
  <p:transition spd="slow" advTm="56721">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1547813"/>
            <a:ext cx="7324725"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132365"/>
      </p:ext>
    </p:extLst>
  </p:cSld>
  <p:clrMapOvr>
    <a:masterClrMapping/>
  </p:clrMapOvr>
  <p:transition spd="slow" advTm="56721">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fontAlgn="base"/>
            <a:r>
              <a:rPr lang="en-US" sz="2400" b="1" dirty="0"/>
              <a:t>Current Situation Evaluation</a:t>
            </a:r>
          </a:p>
          <a:p>
            <a:pPr fontAlgn="base"/>
            <a:r>
              <a:rPr lang="en-US" sz="2400" dirty="0"/>
              <a:t>This step is the initial phase of the process and it is mainly to assess the current situation of the software process by eliciting the requirements from the stakeholders, analyzing the current artifacts and deliverables, and identifying the inefficiencies from the software process. The elicitation can be conducted through different techniques. For example, individual interviews, group interview, use-case scenarios, and observations.</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38176"/>
      </p:ext>
    </p:extLst>
  </p:cSld>
  <p:clrMapOvr>
    <a:masterClrMapping/>
  </p:clrMapOvr>
  <p:transition spd="slow" advTm="56721">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Reward or Risk</a:t>
            </a:r>
          </a:p>
          <a:p>
            <a:pPr fontAlgn="base"/>
            <a:r>
              <a:rPr lang="en-US" sz="2400" dirty="0"/>
              <a:t>The key considerations in this step to identify organization goals and ask the solution-oriented questions. Moreover, identifying the measurement using the GQM (Goal – Question – Metric) technique that will help in measuring the current status and measuring the effectiveness of the improvement process.</a:t>
            </a:r>
          </a:p>
          <a:p>
            <a:pPr fontAlgn="base"/>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55040"/>
      </p:ext>
    </p:extLst>
  </p:cSld>
  <p:clrMapOvr>
    <a:masterClrMapping/>
  </p:clrMapOvr>
  <p:transition spd="slow" advTm="56721">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Improvement Planning</a:t>
            </a:r>
          </a:p>
          <a:p>
            <a:pPr algn="just" fontAlgn="base"/>
            <a:r>
              <a:rPr lang="en-US" sz="2800" dirty="0"/>
              <a:t>After analyzing the current situation and the improvement goals, the findings should be categorized and prioritized according to which one is the most important or have the most severity. We should observe what is the new target level of improvements should look like.</a:t>
            </a:r>
          </a:p>
          <a:p>
            <a:pPr algn="just" fontAlgn="base"/>
            <a:r>
              <a:rPr lang="en-US" sz="2800" dirty="0"/>
              <a:t>Moreover, in this step, the gap between the current level and the target level should be planned in terms of a set of activities to reach that target. </a:t>
            </a:r>
            <a:endParaRPr lang="en-US" sz="20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12129"/>
      </p:ext>
    </p:extLst>
  </p:cSld>
  <p:clrMapOvr>
    <a:masterClrMapping/>
  </p:clrMapOvr>
  <p:transition spd="slow" advTm="56721">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Improvement Planning</a:t>
            </a:r>
          </a:p>
          <a:p>
            <a:pPr algn="just" fontAlgn="base"/>
            <a:r>
              <a:rPr lang="en-US" sz="2400" dirty="0"/>
              <a:t>These activities should be prioritized with the alignment of the involved stakeholders and the organization goals, for example, if the project is using the CMMI model, the target could be reaching maturity level 4 and the company at level 3, in that case, the plan should be focused on the process areas and their activities which is related to that level of improvement with the alignment of the organization goal.</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9329"/>
      </p:ext>
    </p:extLst>
  </p:cSld>
  <p:clrMapOvr>
    <a:masterClrMapping/>
  </p:clrMapOvr>
  <p:transition spd="slow" advTm="56721">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Improvement Planning</a:t>
            </a:r>
          </a:p>
          <a:p>
            <a:pPr fontAlgn="base"/>
            <a:r>
              <a:rPr lang="en-US" sz="2400" b="1" dirty="0"/>
              <a:t>Improvement Implementation</a:t>
            </a:r>
          </a:p>
          <a:p>
            <a:pPr algn="just" fontAlgn="base"/>
            <a:r>
              <a:rPr lang="en-US" sz="2400" dirty="0"/>
              <a:t>In this step, the planned activities are executed and it puts the improvements into practice and spreads it across the organization, what can be effective at the 2nd, 3rd, and 4th step that planning and implementation could be an iterative way, for example, implementing improvement for improving requirements first, then implementing the reduction for testing process time, and so forth. This iterative way of implementation will help the organization to realize the early benefits from the SPI program early or even adopt the plan if there is no real impact measured from the improvement.</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65202"/>
      </p:ext>
    </p:extLst>
  </p:cSld>
  <p:clrMapOvr>
    <a:masterClrMapping/>
  </p:clrMapOvr>
  <p:transition spd="slow" advTm="56721">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a:bodyPr>
          <a:lstStyle/>
          <a:p>
            <a:r>
              <a:rPr lang="en-US" b="1" dirty="0" smtClean="0">
                <a:solidFill>
                  <a:srgbClr val="00B050"/>
                </a:solidFill>
              </a:rPr>
              <a:t>Compare Reactive </a:t>
            </a:r>
            <a:r>
              <a:rPr lang="en-US" b="1" dirty="0">
                <a:solidFill>
                  <a:srgbClr val="00B050"/>
                </a:solidFill>
              </a:rPr>
              <a:t>and </a:t>
            </a:r>
            <a:r>
              <a:rPr lang="en-US" b="1" dirty="0" smtClean="0">
                <a:solidFill>
                  <a:srgbClr val="00B050"/>
                </a:solidFill>
              </a:rPr>
              <a:t>Proactive </a:t>
            </a:r>
            <a:r>
              <a:rPr lang="en-US" b="1" dirty="0">
                <a:solidFill>
                  <a:srgbClr val="00B050"/>
                </a:solidFill>
              </a:rPr>
              <a:t>R</a:t>
            </a:r>
            <a:r>
              <a:rPr lang="en-US" b="1" dirty="0" smtClean="0">
                <a:solidFill>
                  <a:srgbClr val="00B050"/>
                </a:solidFill>
              </a:rPr>
              <a:t>isk Strategies </a:t>
            </a:r>
          </a:p>
          <a:p>
            <a:r>
              <a:rPr lang="en-US" sz="2400" b="1" dirty="0"/>
              <a:t>Proactive Risk Management</a:t>
            </a:r>
          </a:p>
          <a:p>
            <a:pPr algn="just">
              <a:lnSpc>
                <a:spcPct val="150000"/>
              </a:lnSpc>
            </a:pPr>
            <a:r>
              <a:rPr lang="en-US" sz="2400" dirty="0"/>
              <a:t>As the name suggests, proactive risk management means that you identify risks before they happen and figure out ways to avoid or alleviate the risk. It seeks to reduce the hazard’s risk potential or, even better, prevent the threat altogether.</a:t>
            </a:r>
          </a:p>
          <a:p>
            <a:pPr algn="just">
              <a:lnSpc>
                <a:spcPct val="150000"/>
              </a:lnSpc>
            </a:pPr>
            <a:r>
              <a:rPr lang="en-US" sz="2400" dirty="0"/>
              <a:t>A good example here is vulnerability testing and remediation. Any organization of appreciable size is likely to have vulnerabilities in its software, which attackers could find an exploit. So regular testing (or, even better, continuous testing) can help to repair those vulnerabilities and eliminate that particular threat.</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0202847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dirty="0"/>
              <a:t/>
            </a:r>
            <a:br>
              <a:rPr lang="en-US" sz="2400" dirty="0"/>
            </a:br>
            <a:r>
              <a:rPr lang="en-US" b="1" dirty="0"/>
              <a:t>The Software Process Improvement (SPI) – Improvement Planning</a:t>
            </a:r>
          </a:p>
          <a:p>
            <a:pPr fontAlgn="base"/>
            <a:r>
              <a:rPr lang="en-US" sz="2400" b="1" dirty="0" err="1"/>
              <a:t>mprovement</a:t>
            </a:r>
            <a:r>
              <a:rPr lang="en-US" sz="2400" b="1" dirty="0"/>
              <a:t> Evaluation</a:t>
            </a:r>
          </a:p>
          <a:p>
            <a:pPr algn="just" fontAlgn="base"/>
            <a:r>
              <a:rPr lang="en-US" sz="2400" dirty="0"/>
              <a:t>What is cannot be measured cannot be improved, that’s why in this step, the impact measurement is applied compared with the GQM. The before improvement measures, after the improvement measures, and the target improvement measure. Measurement, in general, permits an organization to compare the rate of actual change against its planned change and allocate resources based on the gaps between actual and expected progress.</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13764"/>
      </p:ext>
    </p:extLst>
  </p:cSld>
  <p:clrMapOvr>
    <a:masterClrMapping/>
  </p:clrMapOvr>
  <p:transition spd="slow" advTm="56721">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r>
              <a:rPr lang="en-US" sz="2400" dirty="0"/>
              <a:t>It uses the tools which keep that the necessary change has been implemented adequately to the appropriate component. The SCM process defines a number of tasks:</a:t>
            </a:r>
          </a:p>
          <a:p>
            <a:r>
              <a:rPr lang="en-US" sz="2400" dirty="0"/>
              <a:t>Identification of objects in the software configuration</a:t>
            </a:r>
          </a:p>
          <a:p>
            <a:r>
              <a:rPr lang="en-US" sz="2400" dirty="0"/>
              <a:t>Version Control</a:t>
            </a:r>
          </a:p>
          <a:p>
            <a:r>
              <a:rPr lang="en-US" sz="2400" dirty="0"/>
              <a:t>Change Control</a:t>
            </a:r>
          </a:p>
          <a:p>
            <a:r>
              <a:rPr lang="en-US" sz="2400" dirty="0"/>
              <a:t>Configuration Audit</a:t>
            </a:r>
          </a:p>
          <a:p>
            <a:r>
              <a:rPr lang="en-US" sz="2400" dirty="0"/>
              <a:t>Status Reporting</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02027"/>
      </p:ext>
    </p:extLst>
  </p:cSld>
  <p:clrMapOvr>
    <a:masterClrMapping/>
  </p:clrMapOvr>
  <p:transition spd="slow" advTm="56721">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a:t>
            </a:r>
            <a:r>
              <a:rPr lang="en-US" sz="2400" dirty="0" smtClean="0"/>
              <a:t>Process</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54629"/>
            <a:ext cx="5791200" cy="436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862104"/>
      </p:ext>
    </p:extLst>
  </p:cSld>
  <p:clrMapOvr>
    <a:masterClrMapping/>
  </p:clrMapOvr>
  <p:transition spd="slow" advTm="56721">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r>
              <a:rPr lang="en-US" sz="2400" b="1" dirty="0"/>
              <a:t>Identification</a:t>
            </a:r>
            <a:endParaRPr lang="en-US" sz="2400" dirty="0"/>
          </a:p>
          <a:p>
            <a:pPr algn="just"/>
            <a:r>
              <a:rPr lang="en-US" sz="2400" b="1" dirty="0"/>
              <a:t>Basic Object:</a:t>
            </a:r>
            <a:r>
              <a:rPr lang="en-US" sz="2400" dirty="0"/>
              <a:t> Unit of Text created by a software engineer during analysis, design, code, or test.</a:t>
            </a:r>
          </a:p>
          <a:p>
            <a:pPr algn="just"/>
            <a:r>
              <a:rPr lang="en-US" sz="2400" b="1" dirty="0"/>
              <a:t>Aggregate Object:</a:t>
            </a:r>
            <a:r>
              <a:rPr lang="en-US" sz="2400" dirty="0"/>
              <a:t> A collection of essential objects and other aggregate objects. Design Specification is an aggregate object.</a:t>
            </a:r>
          </a:p>
          <a:p>
            <a:pPr algn="just"/>
            <a:r>
              <a:rPr lang="en-US" sz="2400" dirty="0"/>
              <a:t>Each object has a set of distinct characteristics that identify it uniquely: a name, a description, a list of resources, and a "realization."</a:t>
            </a:r>
          </a:p>
          <a:p>
            <a:pPr algn="just"/>
            <a:r>
              <a:rPr lang="en-US" sz="2400" b="1" dirty="0"/>
              <a:t>The interrelationships between configuration objects can be described with a Module Interconnection Language (MIL</a:t>
            </a:r>
            <a:r>
              <a:rPr lang="en-US" sz="2400" b="1" dirty="0" smtClean="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729732"/>
      </p:ext>
    </p:extLst>
  </p:cSld>
  <p:clrMapOvr>
    <a:masterClrMapping/>
  </p:clrMapOvr>
  <p:transition spd="slow" advTm="56721">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r>
              <a:rPr lang="en-US" sz="2400" b="1" dirty="0"/>
              <a:t>Version Control</a:t>
            </a:r>
            <a:endParaRPr lang="en-US" sz="2400" dirty="0"/>
          </a:p>
          <a:p>
            <a:pPr algn="just"/>
            <a:r>
              <a:rPr lang="en-US" sz="2400" dirty="0"/>
              <a:t>Version Control combines procedures and tools to handle different version of configuration objects that are generated during the software process.</a:t>
            </a:r>
          </a:p>
          <a:p>
            <a:pPr algn="just"/>
            <a:r>
              <a:rPr lang="en-US" sz="2400" b="1" dirty="0" err="1"/>
              <a:t>Clemm</a:t>
            </a:r>
            <a:r>
              <a:rPr lang="en-US" sz="2400" b="1" dirty="0"/>
              <a:t> defines version control in the context of SCM:</a:t>
            </a:r>
            <a:r>
              <a:rPr lang="en-US" sz="2400" dirty="0"/>
              <a:t> Configuration management allows a user to specify the alternative configuration of the software system through the selection of appropriate versions. This is supported by associating attributes with each software version, and then allowing a configuration to be specified [and constructed] by describing the set of desired </a:t>
            </a:r>
            <a:r>
              <a:rPr lang="en-US" sz="2400" dirty="0" smtClean="0"/>
              <a:t>attributes.</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767882"/>
      </p:ext>
    </p:extLst>
  </p:cSld>
  <p:clrMapOvr>
    <a:masterClrMapping/>
  </p:clrMapOvr>
  <p:transition spd="slow" advTm="56721">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r>
              <a:rPr lang="en-US" sz="2400" b="1" dirty="0"/>
              <a:t>Change Control</a:t>
            </a:r>
            <a:endParaRPr lang="en-US" sz="2400" dirty="0"/>
          </a:p>
          <a:p>
            <a:pPr algn="just"/>
            <a:r>
              <a:rPr lang="en-US" sz="2400" dirty="0"/>
              <a:t>James Bach describes change control in the context of SCM is: Change Control is Vital. But the forces that make it essential also make it annoying.</a:t>
            </a:r>
          </a:p>
          <a:p>
            <a:pPr algn="just"/>
            <a:r>
              <a:rPr lang="en-US" sz="2400" dirty="0"/>
              <a:t>We worry about change because a small confusion in the code can create a big failure in the product. But it can also fix a significant failure or enable incredible new capabilities.</a:t>
            </a:r>
          </a:p>
          <a:p>
            <a:pPr algn="just"/>
            <a:r>
              <a:rPr lang="en-US" sz="2400" dirty="0"/>
              <a:t>We worry about change because a single rogue developer could sink the project, yet brilliant ideas originate in the mind of those rogues, and</a:t>
            </a:r>
          </a:p>
          <a:p>
            <a:pPr algn="just"/>
            <a:r>
              <a:rPr lang="en-US" sz="2400" dirty="0"/>
              <a:t>A burdensome change control process could effectively discourage them from doing creative work</a:t>
            </a:r>
            <a:r>
              <a:rPr lang="en-US" sz="2400" dirty="0" smtClean="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47994"/>
      </p:ext>
    </p:extLst>
  </p:cSld>
  <p:clrMapOvr>
    <a:masterClrMapping/>
  </p:clrMapOvr>
  <p:transition spd="slow" advTm="56721">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pPr algn="just"/>
            <a:r>
              <a:rPr lang="en-US" sz="2400" dirty="0"/>
              <a:t>A change request is submitted and calculated to assess technical merit; potential side effects, the overall impact on other configuration objects and system functions, and projected cost of the change.</a:t>
            </a:r>
          </a:p>
          <a:p>
            <a:pPr algn="just"/>
            <a:r>
              <a:rPr lang="en-US" sz="2400" dirty="0"/>
              <a:t>The results of the evaluations are presented as a change report, which is used by a change control authority (CCA) - a person or a group who makes a final decision on the status and priority of the change.</a:t>
            </a:r>
          </a:p>
          <a:p>
            <a:pPr algn="just"/>
            <a:r>
              <a:rPr lang="en-US" sz="2400" dirty="0"/>
              <a:t>The "check-in" and "check-out" process implements two necessary elements of change control-</a:t>
            </a:r>
            <a:r>
              <a:rPr lang="en-US" sz="2400" b="1" dirty="0"/>
              <a:t>access control</a:t>
            </a:r>
            <a:r>
              <a:rPr lang="en-US" sz="2400" dirty="0"/>
              <a:t> and </a:t>
            </a:r>
            <a:r>
              <a:rPr lang="en-US" sz="2400" b="1" dirty="0"/>
              <a:t>synchronization control</a:t>
            </a:r>
            <a:r>
              <a:rPr lang="en-US" sz="2400" dirty="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75534"/>
      </p:ext>
    </p:extLst>
  </p:cSld>
  <p:clrMapOvr>
    <a:masterClrMapping/>
  </p:clrMapOvr>
  <p:transition spd="slow" advTm="56721">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r>
              <a:rPr lang="en-US" sz="2400" b="1" dirty="0"/>
              <a:t>Access Control</a:t>
            </a:r>
            <a:r>
              <a:rPr lang="en-US" sz="2400" dirty="0"/>
              <a:t> governs which software engineers have the authority to access and modify a particular configuration object.</a:t>
            </a:r>
          </a:p>
          <a:p>
            <a:r>
              <a:rPr lang="en-US" sz="2400" b="1" dirty="0"/>
              <a:t>Synchronization Control</a:t>
            </a:r>
            <a:r>
              <a:rPr lang="en-US" sz="2400" dirty="0"/>
              <a:t> helps to ensure that parallel changes, performed by two different people, don't overwrite one another.</a:t>
            </a:r>
          </a:p>
          <a:p>
            <a:r>
              <a:rPr lang="en-US" sz="2400" b="1" dirty="0"/>
              <a:t>Configuration Audit</a:t>
            </a:r>
            <a:endParaRPr lang="en-US" sz="2400" dirty="0"/>
          </a:p>
          <a:p>
            <a:r>
              <a:rPr lang="en-US" sz="2400" dirty="0"/>
              <a:t>SCM audits to verify that the software product satisfies the baselines requirements and ensures that what is built and what is delivered.</a:t>
            </a:r>
          </a:p>
          <a:p>
            <a:r>
              <a:rPr lang="en-US" sz="2400" dirty="0"/>
              <a:t>SCM audits also ensure that traceability is maintained between all CIs and that all work requests are associated with one or more CI modification.</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7036"/>
      </p:ext>
    </p:extLst>
  </p:cSld>
  <p:clrMapOvr>
    <a:masterClrMapping/>
  </p:clrMapOvr>
  <p:transition spd="slow" advTm="56721">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SCM Process</a:t>
            </a:r>
          </a:p>
          <a:p>
            <a:pPr algn="just"/>
            <a:r>
              <a:rPr lang="en-US" sz="2400" dirty="0"/>
              <a:t>SCM audits are the "</a:t>
            </a:r>
            <a:r>
              <a:rPr lang="en-US" sz="2400" b="1" dirty="0"/>
              <a:t>watchdogs</a:t>
            </a:r>
            <a:r>
              <a:rPr lang="en-US" sz="2400" dirty="0"/>
              <a:t>" that ensures that the integrity of the project's scope is preserved.</a:t>
            </a:r>
          </a:p>
          <a:p>
            <a:pPr algn="just"/>
            <a:r>
              <a:rPr lang="en-US" sz="2400" b="1" dirty="0"/>
              <a:t>Status Reporting</a:t>
            </a:r>
            <a:endParaRPr lang="en-US" sz="2400" dirty="0"/>
          </a:p>
          <a:p>
            <a:pPr algn="just"/>
            <a:r>
              <a:rPr lang="en-US" sz="2400" dirty="0"/>
              <a:t>Configuration Status reporting (sometimes also called status accounting) providing accurate status and current configuration data to developers, testers, end users, customers and stakeholders through admin guides, user guides, FAQs, Release Notes, Installation Guide, Configuration Guide, etc.</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19563"/>
      </p:ext>
    </p:extLst>
  </p:cSld>
  <p:clrMapOvr>
    <a:masterClrMapping/>
  </p:clrMapOvr>
  <p:transition spd="slow" advTm="56721">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b="1" dirty="0"/>
              <a:t>Software Measurement in Software </a:t>
            </a:r>
            <a:r>
              <a:rPr lang="en-US" sz="2400" b="1" dirty="0" smtClean="0"/>
              <a:t>Engineering.</a:t>
            </a:r>
          </a:p>
          <a:p>
            <a:pPr algn="just">
              <a:lnSpc>
                <a:spcPct val="150000"/>
              </a:lnSpc>
            </a:pPr>
            <a:r>
              <a:rPr lang="en-US" sz="2400" dirty="0" smtClean="0"/>
              <a:t>To </a:t>
            </a:r>
            <a:r>
              <a:rPr lang="en-US" sz="2400" dirty="0"/>
              <a:t>assess the quality of the engineered product or system and to better understand the models that are created, some measures are used. These measures are collected throughout the software development life cycle with an intention to improve the software process on a continuous basis. Measurement helps in estimation, quality control, productivity assessment and project control throughout a software project. Also, measurement is used by software engineers to gain insight into the design and development of the work products. In addition, measurement assists in strategic decision-making as a project proceeds</a:t>
            </a:r>
            <a:r>
              <a:rPr lang="en-US" sz="2400" dirty="0" smtClean="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89243"/>
      </p:ext>
    </p:extLst>
  </p:cSld>
  <p:clrMapOvr>
    <a:masterClrMapping/>
  </p:clrMapOvr>
  <p:transition spd="slow" advTm="56721">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25000" lnSpcReduction="20000"/>
          </a:bodyPr>
          <a:lstStyle/>
          <a:p>
            <a:pPr algn="just">
              <a:lnSpc>
                <a:spcPct val="170000"/>
              </a:lnSpc>
            </a:pPr>
            <a:r>
              <a:rPr lang="en-US" sz="8800" dirty="0" smtClean="0"/>
              <a:t>What is Risk?</a:t>
            </a:r>
          </a:p>
          <a:p>
            <a:pPr algn="just">
              <a:lnSpc>
                <a:spcPct val="170000"/>
              </a:lnSpc>
            </a:pPr>
            <a:r>
              <a:rPr lang="en-US" sz="8800" dirty="0" smtClean="0"/>
              <a:t>"Tomorrow problems are today's risk." Hence, a clear definition of a "risk" is a problem that could cause some loss or threaten the progress of the project, but which has not happened yet.</a:t>
            </a:r>
          </a:p>
          <a:p>
            <a:pPr algn="just">
              <a:lnSpc>
                <a:spcPct val="170000"/>
              </a:lnSpc>
            </a:pPr>
            <a:r>
              <a:rPr lang="en-US" sz="8800" dirty="0" smtClean="0"/>
              <a:t>These potential issues might harm cost, schedule or technical success of the project and the quality of our software device, or project team morale.</a:t>
            </a:r>
          </a:p>
          <a:p>
            <a:pPr algn="just">
              <a:lnSpc>
                <a:spcPct val="170000"/>
              </a:lnSpc>
            </a:pPr>
            <a:r>
              <a:rPr lang="en-US" sz="8800" dirty="0" smtClean="0"/>
              <a:t>Risk Management is the system of identifying addressing and eliminating these problems before they can damage the project.</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9835377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b="1" dirty="0"/>
              <a:t>Software Measurement in Software </a:t>
            </a:r>
            <a:r>
              <a:rPr lang="en-US" sz="2400" b="1" dirty="0" smtClean="0"/>
              <a:t>Engineering.</a:t>
            </a:r>
          </a:p>
          <a:p>
            <a:pPr algn="just"/>
            <a:r>
              <a:rPr lang="en-US" sz="2400" dirty="0"/>
              <a:t>Software measurements are of two categories, namely, direct measures and indirect measures. Direct measures include software processes like cost and effort applied and products like lines of code produced, execution speed, and other defects that have been reported. Indirect measures include products like functionality, quality, complexity, reliability, maintainability, and many more.</a:t>
            </a:r>
          </a:p>
          <a:p>
            <a:endParaRPr lang="en-US" sz="2400" b="1"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47237"/>
      </p:ext>
    </p:extLst>
  </p:cSld>
  <p:clrMapOvr>
    <a:masterClrMapping/>
  </p:clrMapOvr>
  <p:transition spd="slow" advTm="56721">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b="1" dirty="0"/>
              <a:t>Software Measurement in Software </a:t>
            </a:r>
            <a:r>
              <a:rPr lang="en-US" sz="2400" b="1" dirty="0" smtClean="0"/>
              <a:t>Engineering.</a:t>
            </a:r>
          </a:p>
          <a:p>
            <a:r>
              <a:rPr lang="en-US" sz="2400" dirty="0"/>
              <a:t>Generally, software measurement is considered as a management tool which if conducted in an effective manner, helps the project manager and the entire software team to take decisions that lead to successful completion of the project. Measurement process is characterized by a set of five activities, which are listed below.</a:t>
            </a:r>
          </a:p>
          <a:p>
            <a:r>
              <a:rPr lang="en-US" sz="2400" b="1" dirty="0"/>
              <a:t>Formulation:</a:t>
            </a:r>
            <a:r>
              <a:rPr lang="en-US" sz="2400" dirty="0"/>
              <a:t> This performs measurement and develops appropriate metric for software under consideration.</a:t>
            </a:r>
          </a:p>
          <a:p>
            <a:r>
              <a:rPr lang="en-US" sz="2400" b="1" dirty="0"/>
              <a:t>Collection:</a:t>
            </a:r>
            <a:r>
              <a:rPr lang="en-US" sz="2400" dirty="0"/>
              <a:t> This collects data to derive the formulated metrics.</a:t>
            </a:r>
          </a:p>
          <a:p>
            <a:r>
              <a:rPr lang="en-US" sz="2400" b="1" dirty="0"/>
              <a:t>Analysis:</a:t>
            </a:r>
            <a:r>
              <a:rPr lang="en-US" sz="2400" dirty="0"/>
              <a:t> This calculates metrics and the use of mathematical tools.</a:t>
            </a:r>
          </a:p>
          <a:p>
            <a:r>
              <a:rPr lang="en-US" sz="2400" b="1" dirty="0"/>
              <a:t>Interpretation:</a:t>
            </a:r>
            <a:r>
              <a:rPr lang="en-US" sz="2400" dirty="0"/>
              <a:t> This analyzes the metrics to attain insight into the quality of representation.</a:t>
            </a:r>
          </a:p>
          <a:p>
            <a:r>
              <a:rPr lang="en-US" sz="2400" b="1" dirty="0"/>
              <a:t>Feedback:</a:t>
            </a:r>
            <a:r>
              <a:rPr lang="en-US" sz="2400" dirty="0"/>
              <a:t> This communicates recommendation derived from product metrics to the software team.</a:t>
            </a:r>
          </a:p>
          <a:p>
            <a:endParaRPr lang="en-US" sz="2400" b="1"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64190"/>
      </p:ext>
    </p:extLst>
  </p:cSld>
  <p:clrMapOvr>
    <a:masterClrMapping/>
  </p:clrMapOvr>
  <p:transition spd="slow" advTm="56721">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b="1" dirty="0"/>
              <a:t>Software Measurement in Software </a:t>
            </a:r>
            <a:r>
              <a:rPr lang="en-US" sz="2400" b="1" dirty="0" smtClean="0"/>
              <a:t>Engineering.</a:t>
            </a:r>
          </a:p>
          <a:p>
            <a:pPr algn="just"/>
            <a:r>
              <a:rPr lang="en-US" sz="2400" dirty="0"/>
              <a:t>Note that collection and analysis activities drive the measurement process. In order to perform these activities effectively, it is recommended to automate data collection and analysis, establish guidelines and recommendations for each metric, and use statistical techniques to interrelate external quality features and internal product attributes.</a:t>
            </a:r>
            <a:endParaRPr lang="en-US" sz="2400" b="1"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04163"/>
      </p:ext>
    </p:extLst>
  </p:cSld>
  <p:clrMapOvr>
    <a:masterClrMapping/>
  </p:clrMapOvr>
  <p:transition spd="slow" advTm="56721">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b="1" dirty="0"/>
              <a:t>Project size estimation </a:t>
            </a:r>
            <a:r>
              <a:rPr lang="en-US" sz="2400" b="1" dirty="0" smtClean="0"/>
              <a:t>techniques</a:t>
            </a:r>
          </a:p>
          <a:p>
            <a:pPr algn="just" fontAlgn="base"/>
            <a:r>
              <a:rPr lang="en-US" sz="2400" b="1" dirty="0"/>
              <a:t>Project size estimation is a crucial aspect of software engineering, as it helps in planning and allocating resources for the project. Here are some of the popular project size estimation techniques used in software engineering:</a:t>
            </a:r>
            <a:endParaRPr lang="en-US" sz="2400" dirty="0"/>
          </a:p>
          <a:p>
            <a:pPr algn="just" fontAlgn="base"/>
            <a:r>
              <a:rPr lang="en-US" sz="2400" b="1" dirty="0"/>
              <a:t>Expert Judgment:</a:t>
            </a:r>
            <a:r>
              <a:rPr lang="en-US" sz="2400" dirty="0"/>
              <a:t> In this technique, a group of experts in the relevant field estimates the project size based on their experience and expertise. This technique is often used when there is limited information available about the project.</a:t>
            </a:r>
          </a:p>
          <a:p>
            <a:pPr algn="just" fontAlgn="base"/>
            <a:r>
              <a:rPr lang="en-US" sz="2400" b="1" dirty="0"/>
              <a:t>Analogous Estimation:</a:t>
            </a:r>
            <a:r>
              <a:rPr lang="en-US" sz="2400" dirty="0"/>
              <a:t> This technique involves estimating the project size based on the similarities between the current project and previously completed projects. This technique is useful when historical data is available for similar projects.</a:t>
            </a:r>
          </a:p>
          <a:p>
            <a:pPr fontAlgn="base"/>
            <a:endParaRPr lang="en-US" sz="2400" b="1"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939885"/>
      </p:ext>
    </p:extLst>
  </p:cSld>
  <p:clrMapOvr>
    <a:masterClrMapping/>
  </p:clrMapOvr>
  <p:transition spd="slow" advTm="56721">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b="1" dirty="0"/>
              <a:t>Project size estimation </a:t>
            </a:r>
            <a:r>
              <a:rPr lang="en-US" sz="2400" b="1" dirty="0" smtClean="0"/>
              <a:t>techniques</a:t>
            </a:r>
          </a:p>
          <a:p>
            <a:pPr algn="just" fontAlgn="base"/>
            <a:r>
              <a:rPr lang="en-US" sz="2400" b="1" dirty="0"/>
              <a:t>Bottom-up Estimation:</a:t>
            </a:r>
            <a:r>
              <a:rPr lang="en-US" sz="2400" dirty="0"/>
              <a:t> In this technique, the project is divided into smaller modules or tasks, and each task is estimated separately. The estimates are then aggregated to arrive at the overall project estimate</a:t>
            </a:r>
            <a:endParaRPr lang="en-US" sz="2400" b="1"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04171"/>
      </p:ext>
    </p:extLst>
  </p:cSld>
  <p:clrMapOvr>
    <a:masterClrMapping/>
  </p:clrMapOvr>
  <p:transition spd="slow" advTm="56721">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b="1" dirty="0"/>
              <a:t>Project size estimation </a:t>
            </a:r>
            <a:r>
              <a:rPr lang="en-US" sz="2400" b="1" dirty="0" smtClean="0"/>
              <a:t>techniques</a:t>
            </a:r>
          </a:p>
          <a:p>
            <a:pPr fontAlgn="base"/>
            <a:r>
              <a:rPr lang="en-US" sz="2400" b="1" dirty="0" smtClean="0"/>
              <a:t>Three-point </a:t>
            </a:r>
            <a:r>
              <a:rPr lang="en-US" sz="2400" b="1" dirty="0"/>
              <a:t>Estimation:</a:t>
            </a:r>
            <a:r>
              <a:rPr lang="en-US" sz="2400" dirty="0"/>
              <a:t> This technique involves estimating the project size using three values: optimistic, pessimistic, and most likely. These values are then used to calculate the expected project size using a formula such as the PERT formula.</a:t>
            </a:r>
          </a:p>
          <a:p>
            <a:pPr fontAlgn="base"/>
            <a:r>
              <a:rPr lang="en-US" sz="2400" b="1" dirty="0"/>
              <a:t>Function Points:</a:t>
            </a:r>
            <a:r>
              <a:rPr lang="en-US" sz="2400" dirty="0"/>
              <a:t> This technique involves estimating the project size based on the functionality provided by the software. Function points consider factors such as inputs, outputs, inquiries, and files to arrive at the project size estimate.</a:t>
            </a:r>
          </a:p>
          <a:p>
            <a:pPr fontAlgn="base"/>
            <a:r>
              <a:rPr lang="en-US" sz="2400" b="1" dirty="0"/>
              <a:t>Use Case Points:</a:t>
            </a:r>
            <a:r>
              <a:rPr lang="en-US" sz="2400" dirty="0"/>
              <a:t> This technique involves estimating the project size based on the number of use cases that the software must support. Use case points consider factors such as the complexity of each use case, the number of actors involved, and the number of use cases.</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75854"/>
      </p:ext>
    </p:extLst>
  </p:cSld>
  <p:clrMapOvr>
    <a:masterClrMapping/>
  </p:clrMapOvr>
  <p:transition spd="slow" advTm="56721">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fontAlgn="base"/>
            <a:r>
              <a:rPr lang="en-US" sz="2400" b="1" dirty="0"/>
              <a:t>Project size estimation </a:t>
            </a:r>
            <a:r>
              <a:rPr lang="en-US" sz="2400" b="1" dirty="0" smtClean="0"/>
              <a:t>techniques</a:t>
            </a:r>
          </a:p>
          <a:p>
            <a:pPr fontAlgn="base"/>
            <a:r>
              <a:rPr lang="en-US" sz="2400" dirty="0"/>
              <a:t>Each of these techniques has its strengths and weaknesses, and the choice of technique depends on various factors such as the project’s complexity, available data, and the expertise of the team.</a:t>
            </a:r>
          </a:p>
          <a:p>
            <a:pPr fontAlgn="base"/>
            <a:r>
              <a:rPr lang="en-US" sz="2400" dirty="0"/>
              <a:t>Estimation of the size of the software is an essential part of Software Project Management. It helps the project manager to further predict the effort and time which will be needed to build the project. Various measures are used in project size estimation. Some of these are:  </a:t>
            </a:r>
          </a:p>
          <a:p>
            <a:pPr fontAlgn="base"/>
            <a:r>
              <a:rPr lang="en-US" sz="2400" dirty="0"/>
              <a:t>Lines of Code</a:t>
            </a:r>
          </a:p>
          <a:p>
            <a:pPr fontAlgn="base"/>
            <a:r>
              <a:rPr lang="en-US" sz="2400" dirty="0"/>
              <a:t>Number of entities in ER diagram</a:t>
            </a:r>
          </a:p>
          <a:p>
            <a:pPr fontAlgn="base"/>
            <a:r>
              <a:rPr lang="en-US" sz="2400" dirty="0"/>
              <a:t>Total number of processes in detailed data flow diagram</a:t>
            </a:r>
          </a:p>
          <a:p>
            <a:pPr fontAlgn="base"/>
            <a:r>
              <a:rPr lang="en-US" sz="2400" dirty="0"/>
              <a:t>Function points</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5215"/>
      </p:ext>
    </p:extLst>
  </p:cSld>
  <p:clrMapOvr>
    <a:masterClrMapping/>
  </p:clrMapOvr>
  <p:transition spd="slow" advTm="56721">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What is Risk?</a:t>
            </a:r>
          </a:p>
          <a:p>
            <a:pPr algn="just"/>
            <a:r>
              <a:rPr lang="en-US" sz="2400" dirty="0"/>
              <a:t>"Tomorrow problems are today's risk." Hence, a clear definition of a "risk" is a problem that could cause some loss or threaten the progress of the project, but which has not happened yet.</a:t>
            </a:r>
          </a:p>
          <a:p>
            <a:pPr algn="just"/>
            <a:r>
              <a:rPr lang="en-US" sz="2400" dirty="0"/>
              <a:t>These potential issues might harm cost, schedule or technical success of the project and the quality of our software device, or project team morale.</a:t>
            </a:r>
          </a:p>
          <a:p>
            <a:pPr algn="just"/>
            <a:r>
              <a:rPr lang="en-US" sz="2400" dirty="0"/>
              <a:t>Risk Management is the system of identifying addressing and eliminating these problems before they can damage the project</a:t>
            </a:r>
            <a:r>
              <a:rPr lang="en-US" sz="2400" dirty="0" smtClean="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28092"/>
      </p:ext>
    </p:extLst>
  </p:cSld>
  <p:clrMapOvr>
    <a:masterClrMapping/>
  </p:clrMapOvr>
  <p:transition spd="slow" advTm="56721">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algn="just"/>
            <a:r>
              <a:rPr lang="en-US" sz="2400" dirty="0"/>
              <a:t>We need to differentiate risks, as potential issues, from the current problems of the project.</a:t>
            </a:r>
          </a:p>
          <a:p>
            <a:pPr algn="just"/>
            <a:r>
              <a:rPr lang="en-US" sz="2400" dirty="0"/>
              <a:t>Different methods are required to address these two kinds of issues.</a:t>
            </a:r>
          </a:p>
          <a:p>
            <a:pPr algn="just"/>
            <a:r>
              <a:rPr lang="en-US" sz="2400" dirty="0"/>
              <a:t>For example, staff storage, because we have not been able to select people with the right technical skills is a current problem, but the threat of our technical persons being hired away by the competition is a risk.</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617681"/>
      </p:ext>
    </p:extLst>
  </p:cSld>
  <p:clrMapOvr>
    <a:masterClrMapping/>
  </p:clrMapOvr>
  <p:transition spd="slow" advTm="56721">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Risk Management</a:t>
            </a:r>
          </a:p>
          <a:p>
            <a:r>
              <a:rPr lang="en-US" sz="2400" dirty="0"/>
              <a:t>A software project can be concerned with a large variety of risks. In order to be adept to systematically identify the significant risks which might affect a software project, it is essential to classify risks into different classes. The project manager can then check which risks from each class are relevant to the project.</a:t>
            </a:r>
          </a:p>
          <a:p>
            <a:r>
              <a:rPr lang="en-US" sz="2400" dirty="0"/>
              <a:t>There are three main classifications of risks which can affect a software project:</a:t>
            </a:r>
          </a:p>
          <a:p>
            <a:r>
              <a:rPr lang="en-US" sz="2400" dirty="0"/>
              <a:t>Project risks</a:t>
            </a:r>
          </a:p>
          <a:p>
            <a:r>
              <a:rPr lang="en-US" sz="2400" dirty="0"/>
              <a:t>Technical risks</a:t>
            </a:r>
          </a:p>
          <a:p>
            <a:r>
              <a:rPr lang="en-US" sz="2400" dirty="0"/>
              <a:t>Business risks</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51338"/>
      </p:ext>
    </p:extLst>
  </p:cSld>
  <p:clrMapOvr>
    <a:masterClrMapping/>
  </p:clrMapOvr>
  <p:transition spd="slow" advTm="56721">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25000" lnSpcReduction="20000"/>
          </a:bodyPr>
          <a:lstStyle/>
          <a:p>
            <a:pPr algn="just">
              <a:lnSpc>
                <a:spcPct val="170000"/>
              </a:lnSpc>
            </a:pPr>
            <a:r>
              <a:rPr lang="en-US" sz="8800" dirty="0"/>
              <a:t>We need to differentiate risks, as potential issues, from the current problems of the project.</a:t>
            </a:r>
          </a:p>
          <a:p>
            <a:pPr algn="just">
              <a:lnSpc>
                <a:spcPct val="170000"/>
              </a:lnSpc>
            </a:pPr>
            <a:r>
              <a:rPr lang="en-US" sz="8800" dirty="0"/>
              <a:t>Different methods are required to address these two kinds of issues.</a:t>
            </a:r>
          </a:p>
          <a:p>
            <a:pPr algn="just">
              <a:lnSpc>
                <a:spcPct val="170000"/>
              </a:lnSpc>
            </a:pPr>
            <a:r>
              <a:rPr lang="en-US" sz="8800" dirty="0"/>
              <a:t>For example, staff storage, because we have not been able to select people with the right technical skills is a current problem, but the threat of our technical persons being hired away by the competition is a risk.</a:t>
            </a:r>
            <a:endParaRPr lang="en-US" sz="8800"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89" y="457221"/>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1055322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algn="just"/>
            <a:r>
              <a:rPr lang="en-US" sz="2400" b="1" dirty="0"/>
              <a:t>1. Project risks:</a:t>
            </a:r>
            <a:r>
              <a:rPr lang="en-US" sz="2400" dirty="0"/>
              <a:t> Project risks concern differ forms of budgetary, schedule, personnel, resource, and customer-related problems. A vital project risk is schedule slippage. Since the software is intangible, it is very tough to monitor and control a software project. It is very tough to control something which cannot be identified. For any manufacturing program, such as the manufacturing of cars, the plan executive can recognize the product taking shape.</a:t>
            </a:r>
          </a:p>
          <a:p>
            <a:pPr algn="just"/>
            <a:r>
              <a:rPr lang="en-US" sz="2400" b="1" dirty="0"/>
              <a:t>2. Technical risks:</a:t>
            </a:r>
            <a:r>
              <a:rPr lang="en-US" sz="2400" dirty="0"/>
              <a:t> Technical risks concern potential method, implementation, interfacing, testing, and maintenance issue. It also consists of an ambiguous specification, incomplete specification, changing specification, technical uncertainty, and technical obsolescence. Most technical risks appear due to the development team's insufficient knowledge about the project</a:t>
            </a:r>
            <a:r>
              <a:rPr lang="en-US" sz="2400" dirty="0" smtClean="0"/>
              <a:t>.</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19170"/>
      </p:ext>
    </p:extLst>
  </p:cSld>
  <p:clrMapOvr>
    <a:masterClrMapping/>
  </p:clrMapOvr>
  <p:transition spd="slow" advTm="56721">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algn="just"/>
            <a:r>
              <a:rPr lang="en-US" sz="2400" b="1" dirty="0"/>
              <a:t>3. Business risks:</a:t>
            </a:r>
            <a:r>
              <a:rPr lang="en-US" sz="2400" dirty="0"/>
              <a:t> This type of risks contain risks of building an excellent product that no one need, losing budgetary or personnel commitments, etc.</a:t>
            </a:r>
            <a:endParaRPr lang="en-US" sz="2400" dirty="0"/>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49678"/>
      </p:ext>
    </p:extLst>
  </p:cSld>
  <p:clrMapOvr>
    <a:masterClrMapping/>
  </p:clrMapOvr>
  <p:transition spd="slow" advTm="56721">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b="1" dirty="0"/>
              <a:t>Other risk categories</a:t>
            </a:r>
            <a:endParaRPr lang="en-US" sz="2400" dirty="0"/>
          </a:p>
          <a:p>
            <a:pPr algn="just"/>
            <a:r>
              <a:rPr lang="en-US" sz="2400" b="1" dirty="0"/>
              <a:t>1. Known risks:</a:t>
            </a:r>
            <a:r>
              <a:rPr lang="en-US" sz="2400" dirty="0"/>
              <a:t> Those risks that can be uncovered after careful assessment of the project program, the business and technical environment in which the plan is being developed, and more reliable data sources (e.g., unrealistic delivery date)</a:t>
            </a:r>
          </a:p>
          <a:p>
            <a:pPr algn="just"/>
            <a:r>
              <a:rPr lang="en-US" sz="2400" b="1" dirty="0"/>
              <a:t>2. Predictable risks:</a:t>
            </a:r>
            <a:r>
              <a:rPr lang="en-US" sz="2400" dirty="0"/>
              <a:t> Those risks that are hypothesized from previous project experience (e.g., past turnover)</a:t>
            </a:r>
          </a:p>
          <a:p>
            <a:pPr algn="just"/>
            <a:r>
              <a:rPr lang="en-US" sz="2400" b="1" dirty="0"/>
              <a:t>3. Unpredictable risks:</a:t>
            </a:r>
            <a:r>
              <a:rPr lang="en-US" sz="2400" dirty="0"/>
              <a:t> Those risks that can and do occur, but are extremely tough to identify in advance.</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32592"/>
      </p:ext>
    </p:extLst>
  </p:cSld>
  <p:clrMapOvr>
    <a:masterClrMapping/>
  </p:clrMapOvr>
  <p:transition spd="slow" advTm="56721">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Principle of Risk Management</a:t>
            </a:r>
          </a:p>
          <a:p>
            <a:pPr algn="just"/>
            <a:r>
              <a:rPr lang="en-US" sz="2400" b="1" dirty="0"/>
              <a:t>Global Perspective:</a:t>
            </a:r>
            <a:r>
              <a:rPr lang="en-US" sz="2400" dirty="0"/>
              <a:t> In this, we review the bigger system description, design, and implementation. We look at the chance and the impact the risk is going to have.</a:t>
            </a:r>
          </a:p>
          <a:p>
            <a:pPr algn="just"/>
            <a:r>
              <a:rPr lang="en-US" sz="2400" b="1" dirty="0"/>
              <a:t>Take a forward-looking view:</a:t>
            </a:r>
            <a:r>
              <a:rPr lang="en-US" sz="2400" dirty="0"/>
              <a:t> Consider the threat which may appear in the future and create future plans for directing the next events.</a:t>
            </a:r>
          </a:p>
          <a:p>
            <a:pPr algn="just"/>
            <a:r>
              <a:rPr lang="en-US" sz="2400" b="1" dirty="0"/>
              <a:t>Open Communication:</a:t>
            </a:r>
            <a:r>
              <a:rPr lang="en-US" sz="2400" dirty="0"/>
              <a:t> This is to allow the free flow of communications between the client and the team members so that they have certainty about the risks.</a:t>
            </a:r>
          </a:p>
          <a:p>
            <a:pPr algn="just"/>
            <a:r>
              <a:rPr lang="en-US" sz="2400" b="1" dirty="0"/>
              <a:t>Integrated management:</a:t>
            </a:r>
            <a:r>
              <a:rPr lang="en-US" sz="2400" dirty="0"/>
              <a:t> In this method risk management is made an integral part of project management.</a:t>
            </a:r>
          </a:p>
          <a:p>
            <a:pPr algn="just"/>
            <a:r>
              <a:rPr lang="en-US" sz="2400" b="1" dirty="0"/>
              <a:t>Continuous process:</a:t>
            </a:r>
            <a:r>
              <a:rPr lang="en-US" sz="2400" dirty="0"/>
              <a:t> In this phase, the risks are tracked continuously throughout the risk management paradigm.</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35375"/>
      </p:ext>
    </p:extLst>
  </p:cSld>
  <p:clrMapOvr>
    <a:masterClrMapping/>
  </p:clrMapOvr>
  <p:transition spd="slow" advTm="56721">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dirty="0"/>
              <a:t>Software Configuration Management</a:t>
            </a:r>
          </a:p>
          <a:p>
            <a:pPr algn="just"/>
            <a:r>
              <a:rPr lang="en-US" sz="2400" dirty="0"/>
              <a:t>When we develop software, the product (software) undergoes many changes in their maintenance phase; we need to handle these changes effectively.</a:t>
            </a:r>
          </a:p>
          <a:p>
            <a:pPr algn="just"/>
            <a:r>
              <a:rPr lang="en-US" sz="2400" dirty="0"/>
              <a:t>Several individuals (programs) works together to achieve these common goals. This individual produces several work product (SC Items) e.g., Intermediate version of modules or test data used during debugging, parts of the final product.</a:t>
            </a:r>
          </a:p>
          <a:p>
            <a:pPr algn="just"/>
            <a:r>
              <a:rPr lang="en-US" sz="2400" dirty="0"/>
              <a:t>The elements that comprise all information produced as a part of the software process are collectively called a software configuration.</a:t>
            </a:r>
          </a:p>
          <a:p>
            <a:pPr algn="just"/>
            <a:r>
              <a:rPr lang="en-US" sz="2400" dirty="0"/>
              <a:t>As software development progresses, the number of Software Configuration elements (SCI's) grow rapidly.</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05218"/>
      </p:ext>
    </p:extLst>
  </p:cSld>
  <p:clrMapOvr>
    <a:masterClrMapping/>
  </p:clrMapOvr>
  <p:transition spd="slow" advTm="56721">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r>
              <a:rPr lang="en-US" sz="2400" b="1" dirty="0"/>
              <a:t>These are handled and controlled by SCM. This is where we require software configuration management.</a:t>
            </a:r>
            <a:endParaRPr lang="en-US" sz="2400" dirty="0"/>
          </a:p>
          <a:p>
            <a:r>
              <a:rPr lang="en-US" sz="2400" dirty="0"/>
              <a:t>A configuration of the product refers not only to the product's constituent but also to a particular version of the component.</a:t>
            </a:r>
          </a:p>
          <a:p>
            <a:r>
              <a:rPr lang="en-US" sz="2400" dirty="0"/>
              <a:t>Therefore, SCM is the discipline which</a:t>
            </a:r>
          </a:p>
          <a:p>
            <a:r>
              <a:rPr lang="en-US" sz="2400" dirty="0"/>
              <a:t>Identify change</a:t>
            </a:r>
          </a:p>
          <a:p>
            <a:r>
              <a:rPr lang="en-US" sz="2400" dirty="0"/>
              <a:t>Monitor and control change</a:t>
            </a:r>
          </a:p>
          <a:p>
            <a:r>
              <a:rPr lang="en-US" sz="2400" dirty="0"/>
              <a:t>Ensure the proper implementation of change made to the item.</a:t>
            </a:r>
          </a:p>
          <a:p>
            <a:r>
              <a:rPr lang="en-US" sz="2400" dirty="0"/>
              <a:t>Auditing and reporting on the change made.</a:t>
            </a:r>
          </a:p>
          <a:p>
            <a:r>
              <a:rPr lang="en-US" sz="2400" dirty="0"/>
              <a:t>Configuration Management (CM) is a technic of identifying, organizing, and controlling modification to software being built by a programming team.</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16857"/>
      </p:ext>
    </p:extLst>
  </p:cSld>
  <p:clrMapOvr>
    <a:masterClrMapping/>
  </p:clrMapOvr>
  <p:transition spd="slow" advTm="56721">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algn="just"/>
            <a:r>
              <a:rPr lang="en-US" sz="2400" b="1" dirty="0"/>
              <a:t>The objective is to maximize productivity by minimizing mistakes (errors).</a:t>
            </a:r>
            <a:endParaRPr lang="en-US" sz="2400" dirty="0"/>
          </a:p>
          <a:p>
            <a:pPr algn="just"/>
            <a:r>
              <a:rPr lang="en-US" sz="2400" dirty="0"/>
              <a:t>CM is used to essential due to the inventory management, library management, and </a:t>
            </a:r>
            <a:r>
              <a:rPr lang="en-US" sz="2400" dirty="0" err="1"/>
              <a:t>updation</a:t>
            </a:r>
            <a:r>
              <a:rPr lang="en-US" sz="2400" dirty="0"/>
              <a:t> management of the items essential for the project.</a:t>
            </a:r>
          </a:p>
          <a:p>
            <a:pPr algn="just"/>
            <a:r>
              <a:rPr lang="en-US" sz="2400" dirty="0"/>
              <a:t>Why do we need Configuration Management?</a:t>
            </a:r>
          </a:p>
          <a:p>
            <a:pPr algn="just"/>
            <a:r>
              <a:rPr lang="en-US" sz="2400" dirty="0"/>
              <a:t>Multiple people are working on software which is consistently updating. It may be a method where multiple version, branches, authors are involved in a software project, and the team is geographically distributed and works concurrently. It changes in user requirements, and policy, budget, schedules need to be accommodated.</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378458"/>
      </p:ext>
    </p:extLst>
  </p:cSld>
  <p:clrMapOvr>
    <a:masterClrMapping/>
  </p:clrMapOvr>
  <p:transition spd="slow" advTm="56721">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algn="just"/>
            <a:r>
              <a:rPr lang="en-US" sz="2400" dirty="0"/>
              <a:t>Importance of SCM</a:t>
            </a:r>
          </a:p>
          <a:p>
            <a:pPr algn="just"/>
            <a:r>
              <a:rPr lang="en-US" sz="2400" dirty="0"/>
              <a:t>It is practical in controlling and managing the access to various SCIs e.g., by preventing the two members of a team for checking out the same component for modification at the same time.</a:t>
            </a:r>
          </a:p>
          <a:p>
            <a:pPr algn="just"/>
            <a:r>
              <a:rPr lang="en-US" sz="2400" b="1" dirty="0"/>
              <a:t>It provides the tool to ensure that changes are being properly implemented.</a:t>
            </a:r>
            <a:endParaRPr lang="en-US" sz="2400" dirty="0"/>
          </a:p>
          <a:p>
            <a:pPr algn="just"/>
            <a:r>
              <a:rPr lang="en-US" sz="2400" dirty="0"/>
              <a:t>It has the capability of describing and storing the various constituent of software.</a:t>
            </a:r>
          </a:p>
          <a:p>
            <a:pPr algn="just"/>
            <a:r>
              <a:rPr lang="en-US" sz="2400" dirty="0"/>
              <a:t>SCM is used in keeping a system in a consistent state by automatically producing derived version upon modification of the same component.</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88953"/>
      </p:ext>
    </p:extLst>
  </p:cSld>
  <p:clrMapOvr>
    <a:masterClrMapping/>
  </p:clrMapOvr>
  <p:transition spd="slow" advTm="56721">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613"/>
            <a:ext cx="8229600" cy="6172200"/>
          </a:xfrm>
        </p:spPr>
        <p:txBody>
          <a:bodyPr>
            <a:noAutofit/>
          </a:bodyPr>
          <a:lstStyle/>
          <a:p>
            <a:pPr algn="just"/>
            <a:r>
              <a:rPr lang="en-US" sz="2400" dirty="0"/>
              <a:t>Importance of SCM</a:t>
            </a:r>
          </a:p>
          <a:p>
            <a:pPr algn="just"/>
            <a:r>
              <a:rPr lang="en-US" sz="2400" dirty="0"/>
              <a:t>It is practical in controlling and managing the access to various SCIs e.g., by preventing the two members of a team for checking out the same component for modification at the same time.</a:t>
            </a:r>
          </a:p>
          <a:p>
            <a:pPr algn="just"/>
            <a:r>
              <a:rPr lang="en-US" sz="2400" b="1" dirty="0"/>
              <a:t>It provides the tool to ensure that changes are being properly implemented.</a:t>
            </a:r>
            <a:endParaRPr lang="en-US" sz="2400" dirty="0"/>
          </a:p>
          <a:p>
            <a:pPr algn="just"/>
            <a:r>
              <a:rPr lang="en-US" sz="2400" dirty="0"/>
              <a:t>It has the capability of describing and storing the various constituent of software.</a:t>
            </a:r>
          </a:p>
          <a:p>
            <a:pPr algn="just"/>
            <a:r>
              <a:rPr lang="en-US" sz="2400" dirty="0"/>
              <a:t>SCM is used in keeping a system in a consistent state by automatically producing derived version upon modification of the same component.</a:t>
            </a:r>
          </a:p>
        </p:txBody>
      </p:sp>
      <p:pic>
        <p:nvPicPr>
          <p:cNvPr id="4" name="Google Shape;15;p13"/>
          <p:cNvPicPr preferRelativeResize="0"/>
          <p:nvPr/>
        </p:nvPicPr>
        <p:blipFill rotWithShape="1">
          <a:blip r:embed="rId2">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59419"/>
            <a:ext cx="895211" cy="89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77701"/>
      </p:ext>
    </p:extLst>
  </p:cSld>
  <p:clrMapOvr>
    <a:masterClrMapping/>
  </p:clrMapOvr>
  <p:transition spd="slow" advTm="56721">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400" dirty="0"/>
              <a:t>Risk Management</a:t>
            </a:r>
          </a:p>
          <a:p>
            <a:r>
              <a:rPr lang="en-US" sz="2400" dirty="0"/>
              <a:t>A software project can be concerned with a large variety of risks. In order to be adept to systematically identify the significant risks which might affect a software project, it is essential to classify risks into different classes. The project manager can then check which risks from each class are relevant to the project.</a:t>
            </a:r>
          </a:p>
          <a:p>
            <a:r>
              <a:rPr lang="en-US" sz="2400" dirty="0"/>
              <a:t>There are three main classifications of risks which can affect a software project:</a:t>
            </a:r>
          </a:p>
          <a:p>
            <a:r>
              <a:rPr lang="en-US" sz="2400" dirty="0"/>
              <a:t>Project risks</a:t>
            </a:r>
          </a:p>
          <a:p>
            <a:r>
              <a:rPr lang="en-US" sz="2400" dirty="0"/>
              <a:t>Technical risks</a:t>
            </a:r>
          </a:p>
          <a:p>
            <a:r>
              <a:rPr lang="en-US" sz="2400" dirty="0"/>
              <a:t>Business risks</a:t>
            </a: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89" y="457221"/>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5931900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2781</Words>
  <Application>Microsoft Office PowerPoint</Application>
  <PresentationFormat>On-screen Show (4:3)</PresentationFormat>
  <Paragraphs>349</Paragraphs>
  <Slides>89</Slides>
  <Notes>1</Notes>
  <HiddenSlides>0</HiddenSlides>
  <MMClips>34</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DR SNSRCAS, CBE SOFTWARE ENGINEERING  II BCA  EVEN SEM UNIT 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117</cp:revision>
  <dcterms:created xsi:type="dcterms:W3CDTF">2006-08-16T00:00:00Z</dcterms:created>
  <dcterms:modified xsi:type="dcterms:W3CDTF">2023-04-04T06:43:40Z</dcterms:modified>
</cp:coreProperties>
</file>